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7" r:id="rId3"/>
  </p:sldMasterIdLst>
  <p:notesMasterIdLst>
    <p:notesMasterId r:id="rId17"/>
  </p:notesMasterIdLst>
  <p:handoutMasterIdLst>
    <p:handoutMasterId r:id="rId18"/>
  </p:handoutMasterIdLst>
  <p:sldIdLst>
    <p:sldId id="406" r:id="rId4"/>
    <p:sldId id="410" r:id="rId5"/>
    <p:sldId id="767" r:id="rId6"/>
    <p:sldId id="773" r:id="rId7"/>
    <p:sldId id="775" r:id="rId8"/>
    <p:sldId id="774" r:id="rId9"/>
    <p:sldId id="771" r:id="rId10"/>
    <p:sldId id="769" r:id="rId11"/>
    <p:sldId id="772" r:id="rId12"/>
    <p:sldId id="770" r:id="rId13"/>
    <p:sldId id="776" r:id="rId14"/>
    <p:sldId id="766" r:id="rId15"/>
    <p:sldId id="761" r:id="rId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ue, Jennifer, CTR, DHA" initials="BJCD" lastIdx="1" clrIdx="0"/>
  <p:cmAuthor id="1" name="Idowu, Oladoyin [USA]" initials="IO[" lastIdx="1" clrIdx="1">
    <p:extLst/>
  </p:cmAuthor>
  <p:cmAuthor id="2" name="Faaruwq Muhammad" initials="FM" lastIdx="5" clrIdx="2">
    <p:extLst/>
  </p:cmAuthor>
  <p:cmAuthor id="3" name="Oladotun Idowu" initials="OI" lastIdx="0" clrIdx="3">
    <p:extLst/>
  </p:cmAuthor>
  <p:cmAuthor id="4" name="Ricardo James" initials="RJ" lastIdx="1" clrIdx="4">
    <p:extLst>
      <p:ext uri="{19B8F6BF-5375-455C-9EA6-DF929625EA0E}">
        <p15:presenceInfo xmlns:p15="http://schemas.microsoft.com/office/powerpoint/2012/main" userId="6ee778a98dfb27b2" providerId="Windows Live"/>
      </p:ext>
    </p:extLst>
  </p:cmAuthor>
  <p:cmAuthor id="5" name="Bailey, Ayanna C." initials="BAC" lastIdx="2" clrIdx="5">
    <p:extLst>
      <p:ext uri="{19B8F6BF-5375-455C-9EA6-DF929625EA0E}">
        <p15:presenceInfo xmlns:p15="http://schemas.microsoft.com/office/powerpoint/2012/main" userId="S-1-5-21-733966599-1863672314-6498272-197029" providerId="AD"/>
      </p:ext>
    </p:extLst>
  </p:cmAuthor>
  <p:cmAuthor id="6" name="Yvonne Martinez" initials="YM" lastIdx="2" clrIdx="6">
    <p:extLst>
      <p:ext uri="{19B8F6BF-5375-455C-9EA6-DF929625EA0E}">
        <p15:presenceInfo xmlns:p15="http://schemas.microsoft.com/office/powerpoint/2012/main" userId="Yvonne Marti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17" autoAdjust="0"/>
    <p:restoredTop sz="93837" autoAdjust="0"/>
  </p:normalViewPr>
  <p:slideViewPr>
    <p:cSldViewPr>
      <p:cViewPr varScale="1">
        <p:scale>
          <a:sx n="110" d="100"/>
          <a:sy n="110" d="100"/>
        </p:scale>
        <p:origin x="1344" y="84"/>
      </p:cViewPr>
      <p:guideLst>
        <p:guide orient="horz" pos="2160"/>
        <p:guide pos="2880"/>
      </p:guideLst>
    </p:cSldViewPr>
  </p:slideViewPr>
  <p:notesTextViewPr>
    <p:cViewPr>
      <p:scale>
        <a:sx n="1" d="1"/>
        <a:sy n="1" d="1"/>
      </p:scale>
      <p:origin x="0" y="0"/>
    </p:cViewPr>
  </p:notesTextViewPr>
  <p:sorterViewPr>
    <p:cViewPr>
      <p:scale>
        <a:sx n="100" d="100"/>
        <a:sy n="100" d="100"/>
      </p:scale>
      <p:origin x="0" y="2515"/>
    </p:cViewPr>
  </p:sorterViewPr>
  <p:notesViewPr>
    <p:cSldViewPr>
      <p:cViewPr varScale="1">
        <p:scale>
          <a:sx n="64" d="100"/>
          <a:sy n="64" d="100"/>
        </p:scale>
        <p:origin x="-3144"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lIns="92829" tIns="46415" rIns="92829" bIns="46415" rtlCol="0"/>
          <a:lstStyle>
            <a:lvl1pPr algn="r">
              <a:defRPr sz="1200"/>
            </a:lvl1pPr>
          </a:lstStyle>
          <a:p>
            <a:fld id="{AC534100-5920-4BB1-8337-98D834FB66E0}" type="datetimeFigureOut">
              <a:rPr lang="en-US" smtClean="0"/>
              <a:t>1/13/2020</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29" tIns="46415" rIns="92829"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829" tIns="46415" rIns="92829" bIns="46415" rtlCol="0" anchor="b"/>
          <a:lstStyle>
            <a:lvl1pPr algn="r">
              <a:defRPr sz="1200"/>
            </a:lvl1pPr>
          </a:lstStyle>
          <a:p>
            <a:fld id="{D1D6D2F9-BE35-4F30-8C08-A3C10CC51D82}" type="slidenum">
              <a:rPr lang="en-US" smtClean="0"/>
              <a:t>‹#›</a:t>
            </a:fld>
            <a:endParaRPr lang="en-US" dirty="0"/>
          </a:p>
        </p:txBody>
      </p:sp>
    </p:spTree>
    <p:extLst>
      <p:ext uri="{BB962C8B-B14F-4D97-AF65-F5344CB8AC3E}">
        <p14:creationId xmlns:p14="http://schemas.microsoft.com/office/powerpoint/2010/main" val="116746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2829" tIns="46415" rIns="92829" bIns="46415" rtlCol="0"/>
          <a:lstStyle>
            <a:lvl1pPr algn="r">
              <a:defRPr sz="1200"/>
            </a:lvl1pPr>
          </a:lstStyle>
          <a:p>
            <a:fld id="{57B3BE2E-9A5B-4B8F-8258-139875507437}" type="datetimeFigureOut">
              <a:rPr lang="en-US" smtClean="0"/>
              <a:t>1/13/2020</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29" tIns="46415" rIns="92829"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29" tIns="46415" rIns="92829"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829" tIns="46415" rIns="92829" bIns="46415" rtlCol="0" anchor="b"/>
          <a:lstStyle>
            <a:lvl1pPr algn="r">
              <a:defRPr sz="1200"/>
            </a:lvl1pPr>
          </a:lstStyle>
          <a:p>
            <a:fld id="{0861D397-CCE1-4F4C-B654-D073AE34AAD8}" type="slidenum">
              <a:rPr lang="en-US" smtClean="0"/>
              <a:t>‹#›</a:t>
            </a:fld>
            <a:endParaRPr lang="en-US" dirty="0"/>
          </a:p>
        </p:txBody>
      </p:sp>
    </p:spTree>
    <p:extLst>
      <p:ext uri="{BB962C8B-B14F-4D97-AF65-F5344CB8AC3E}">
        <p14:creationId xmlns:p14="http://schemas.microsoft.com/office/powerpoint/2010/main" val="107144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eader/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70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p>
            <a:pPr lvl="0"/>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5CCB6A0-CED3-47BE-A28B-8A68E74B2A21}" type="slidenum">
              <a:rPr lang="en-US" altLang="en-US"/>
              <a:pPr>
                <a:defRPr/>
              </a:pPr>
              <a:t>‹#›</a:t>
            </a:fld>
            <a:endParaRPr lang="en-US" altLang="en-US" dirty="0"/>
          </a:p>
        </p:txBody>
      </p:sp>
    </p:spTree>
    <p:extLst>
      <p:ext uri="{BB962C8B-B14F-4D97-AF65-F5344CB8AC3E}">
        <p14:creationId xmlns:p14="http://schemas.microsoft.com/office/powerpoint/2010/main" val="9588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727" y="1222375"/>
            <a:ext cx="8403025" cy="5146894"/>
          </a:xfrm>
          <a:prstGeom prst="rect">
            <a:avLst/>
          </a:prstGeom>
        </p:spPr>
        <p:txBody>
          <a:bodyPr/>
          <a:lstStyle>
            <a:lvl1pPr marL="284163" indent="-284163">
              <a:spcBef>
                <a:spcPts val="600"/>
              </a:spcBef>
              <a:defRPr sz="2600" b="1">
                <a:solidFill>
                  <a:srgbClr val="003876"/>
                </a:solidFill>
              </a:defRPr>
            </a:lvl1pPr>
            <a:lvl2pPr>
              <a:spcBef>
                <a:spcPts val="400"/>
              </a:spcBef>
              <a:buClr>
                <a:schemeClr val="bg2">
                  <a:lumMod val="10000"/>
                </a:schemeClr>
              </a:buClr>
              <a:defRPr sz="2400" b="0">
                <a:solidFill>
                  <a:schemeClr val="bg2">
                    <a:lumMod val="10000"/>
                  </a:schemeClr>
                </a:solidFill>
              </a:defRPr>
            </a:lvl2pPr>
            <a:lvl3pPr>
              <a:spcBef>
                <a:spcPts val="400"/>
              </a:spcBef>
              <a:buClr>
                <a:schemeClr val="bg2">
                  <a:lumMod val="10000"/>
                </a:schemeClr>
              </a:buClr>
              <a:defRPr sz="2200" b="0">
                <a:solidFill>
                  <a:schemeClr val="bg2">
                    <a:lumMod val="10000"/>
                  </a:schemeClr>
                </a:solidFill>
              </a:defRPr>
            </a:lvl3pPr>
            <a:lvl4pPr>
              <a:spcBef>
                <a:spcPts val="400"/>
              </a:spcBef>
              <a:buClr>
                <a:schemeClr val="bg2">
                  <a:lumMod val="10000"/>
                </a:schemeClr>
              </a:buClr>
              <a:defRPr sz="2000" b="0">
                <a:solidFill>
                  <a:schemeClr val="bg2">
                    <a:lumMod val="10000"/>
                  </a:schemeClr>
                </a:solidFill>
              </a:defRPr>
            </a:lvl4pPr>
            <a:lvl5pPr>
              <a:spcBef>
                <a:spcPts val="400"/>
              </a:spcBef>
              <a:buClr>
                <a:schemeClr val="bg2">
                  <a:lumMod val="10000"/>
                </a:schemeClr>
              </a:buClr>
              <a:defRPr sz="1800" b="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a:xfrm>
            <a:off x="6553200" y="6494463"/>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cs typeface="+mn-cs"/>
              </a:defRPr>
            </a:lvl1pPr>
          </a:lstStyle>
          <a:p>
            <a:pPr fontAlgn="base">
              <a:spcBef>
                <a:spcPct val="0"/>
              </a:spcBef>
              <a:spcAft>
                <a:spcPct val="0"/>
              </a:spcAft>
              <a:defRPr/>
            </a:pPr>
            <a:fld id="{96F71EFC-19DC-447B-B01E-5E910A01ED16}" type="slidenum">
              <a:rPr lang="en-US" altLang="en-US">
                <a:solidFill>
                  <a:prstClr val="black"/>
                </a:solidFill>
                <a:ea typeface="MS PGothic" pitchFamily="34" charset="-128"/>
              </a:rPr>
              <a:pPr fontAlgn="base">
                <a:spcBef>
                  <a:spcPct val="0"/>
                </a:spcBef>
                <a:spcAft>
                  <a:spcPct val="0"/>
                </a:spcAft>
                <a:defRPr/>
              </a:pPr>
              <a:t>‹#›</a:t>
            </a:fld>
            <a:endParaRPr lang="en-US" altLang="en-US" dirty="0">
              <a:solidFill>
                <a:prstClr val="black"/>
              </a:solidFill>
              <a:ea typeface="MS PGothic" pitchFamily="34" charset="-128"/>
            </a:endParaRPr>
          </a:p>
        </p:txBody>
      </p:sp>
    </p:spTree>
    <p:extLst>
      <p:ext uri="{BB962C8B-B14F-4D97-AF65-F5344CB8AC3E}">
        <p14:creationId xmlns:p14="http://schemas.microsoft.com/office/powerpoint/2010/main" val="166592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EC Content MAIN!!!!!!">
    <p:spTree>
      <p:nvGrpSpPr>
        <p:cNvPr id="1" name=""/>
        <p:cNvGrpSpPr/>
        <p:nvPr/>
      </p:nvGrpSpPr>
      <p:grpSpPr>
        <a:xfrm>
          <a:off x="0" y="0"/>
          <a:ext cx="0" cy="0"/>
          <a:chOff x="0" y="0"/>
          <a:chExt cx="0" cy="0"/>
        </a:xfrm>
      </p:grpSpPr>
      <p:sp>
        <p:nvSpPr>
          <p:cNvPr id="2" name="Title 1"/>
          <p:cNvSpPr>
            <a:spLocks noGrp="1"/>
          </p:cNvSpPr>
          <p:nvPr>
            <p:ph type="title"/>
          </p:nvPr>
        </p:nvSpPr>
        <p:spPr>
          <a:xfrm>
            <a:off x="2362200" y="-2218"/>
            <a:ext cx="4343400" cy="916618"/>
          </a:xfrm>
        </p:spPr>
        <p:txBody>
          <a:bodyPr/>
          <a:lstStyle/>
          <a:p>
            <a:r>
              <a:rPr lang="en-US" dirty="0"/>
              <a:t>Click to edit Master title style</a:t>
            </a:r>
          </a:p>
        </p:txBody>
      </p:sp>
      <p:sp>
        <p:nvSpPr>
          <p:cNvPr id="7" name="Text Placeholder 6"/>
          <p:cNvSpPr>
            <a:spLocks noGrp="1"/>
          </p:cNvSpPr>
          <p:nvPr>
            <p:ph type="body" sz="quarter" idx="12"/>
          </p:nvPr>
        </p:nvSpPr>
        <p:spPr>
          <a:xfrm>
            <a:off x="152400" y="999744"/>
            <a:ext cx="8839200" cy="5629656"/>
          </a:xfrm>
          <a:prstGeom prst="rect">
            <a:avLst/>
          </a:prstGeom>
        </p:spPr>
        <p:txBody>
          <a:bodyPr/>
          <a:lstStyle>
            <a:lvl1pPr marL="228600" marR="0" indent="-228600" algn="l" defTabSz="914400" rtl="0" eaLnBrk="1" fontAlgn="auto" latinLnBrk="0" hangingPunct="1">
              <a:lnSpc>
                <a:spcPct val="100000"/>
              </a:lnSpc>
              <a:spcBef>
                <a:spcPts val="0"/>
              </a:spcBef>
              <a:spcAft>
                <a:spcPts val="0"/>
              </a:spcAft>
              <a:buClrTx/>
              <a:buSzPct val="115000"/>
              <a:buFont typeface="Arial" panose="020B0604020202020204" pitchFamily="34" charset="0"/>
              <a:buChar char="•"/>
              <a:tabLst/>
              <a:defRPr sz="2200" u="none">
                <a:latin typeface="Arial" panose="020B0604020202020204" pitchFamily="34" charset="0"/>
                <a:cs typeface="Arial" panose="020B0604020202020204" pitchFamily="34" charset="0"/>
              </a:defRPr>
            </a:lvl1pPr>
            <a:lvl2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6858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sz="1800">
                <a:latin typeface="Arial" panose="020B0604020202020204" pitchFamily="34" charset="0"/>
                <a:cs typeface="Arial" panose="020B0604020202020204" pitchFamily="34" charset="0"/>
              </a:defRPr>
            </a:lvl3pPr>
            <a:lvl4pPr marL="9144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600">
                <a:latin typeface="Arial" panose="020B0604020202020204" pitchFamily="34" charset="0"/>
                <a:cs typeface="Arial" panose="020B0604020202020204" pitchFamily="34" charset="0"/>
              </a:defRPr>
            </a:lvl4pPr>
            <a:lvl5pPr marL="1143000" marR="0" indent="-228600" algn="l" defTabSz="914400" rtl="0" eaLnBrk="1" fontAlgn="auto" latinLnBrk="0" hangingPunct="1">
              <a:lnSpc>
                <a:spcPct val="100000"/>
              </a:lnSpc>
              <a:spcBef>
                <a:spcPts val="0"/>
              </a:spcBef>
              <a:spcAft>
                <a:spcPts val="0"/>
              </a:spcAft>
              <a:buClrTx/>
              <a:buSzPct val="60000"/>
              <a:buFont typeface="Wingdings" panose="05000000000000000000" pitchFamily="2" charset="2"/>
              <a:buChar char="Ø"/>
              <a:tabLst/>
              <a:defRPr sz="1600">
                <a:latin typeface="Arial" panose="020B0604020202020204"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5"/>
          <p:cNvSpPr>
            <a:spLocks noGrp="1"/>
          </p:cNvSpPr>
          <p:nvPr>
            <p:ph type="sldNum" sz="quarter" idx="4"/>
          </p:nvPr>
        </p:nvSpPr>
        <p:spPr>
          <a:xfrm>
            <a:off x="6553200" y="64944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C13B9545-E862-4AD0-9583-C23F5849EDB0}" type="slidenum">
              <a:rPr lang="en-US" altLang="en-US"/>
              <a:pPr>
                <a:defRPr/>
              </a:pPr>
              <a:t>‹#›</a:t>
            </a:fld>
            <a:endParaRPr lang="en-US" altLang="en-US" dirty="0"/>
          </a:p>
        </p:txBody>
      </p:sp>
    </p:spTree>
    <p:extLst>
      <p:ext uri="{BB962C8B-B14F-4D97-AF65-F5344CB8AC3E}">
        <p14:creationId xmlns:p14="http://schemas.microsoft.com/office/powerpoint/2010/main" val="117610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EC Content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3"/>
          </p:nvPr>
        </p:nvSpPr>
        <p:spPr>
          <a:xfrm>
            <a:off x="152400" y="1066800"/>
            <a:ext cx="8839200" cy="5181600"/>
          </a:xfrm>
          <a:prstGeom prst="rect">
            <a:avLst/>
          </a:prstGeom>
        </p:spPr>
        <p:txBody>
          <a:bodyPr/>
          <a:lstStyle/>
          <a:p>
            <a:pPr lvl="0"/>
            <a:endParaRPr lang="en-US" noProof="0" dirty="0"/>
          </a:p>
        </p:txBody>
      </p:sp>
      <p:sp>
        <p:nvSpPr>
          <p:cNvPr id="4" name="Slide Number Placeholder 5"/>
          <p:cNvSpPr>
            <a:spLocks noGrp="1"/>
          </p:cNvSpPr>
          <p:nvPr>
            <p:ph type="sldNum" sz="quarter" idx="4"/>
          </p:nvPr>
        </p:nvSpPr>
        <p:spPr>
          <a:xfrm>
            <a:off x="6553200" y="64944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C13B9545-E862-4AD0-9583-C23F5849EDB0}" type="slidenum">
              <a:rPr lang="en-US" altLang="en-US"/>
              <a:pPr>
                <a:defRPr/>
              </a:pPr>
              <a:t>‹#›</a:t>
            </a:fld>
            <a:endParaRPr lang="en-US" altLang="en-US" dirty="0"/>
          </a:p>
        </p:txBody>
      </p:sp>
    </p:spTree>
    <p:extLst>
      <p:ext uri="{BB962C8B-B14F-4D97-AF65-F5344CB8AC3E}">
        <p14:creationId xmlns:p14="http://schemas.microsoft.com/office/powerpoint/2010/main" val="4246203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http://ts4.mm.bing.net/th?id=H.4551665482530847&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VA color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685800" y="2873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prstClr val="black"/>
              </a:solidFill>
            </a:endParaRPr>
          </a:p>
        </p:txBody>
      </p:sp>
      <p:sp>
        <p:nvSpPr>
          <p:cNvPr id="14" name="Subtitle 2"/>
          <p:cNvSpPr txBox="1">
            <a:spLocks/>
          </p:cNvSpPr>
          <p:nvPr/>
        </p:nvSpPr>
        <p:spPr>
          <a:xfrm>
            <a:off x="1371600" y="4419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US" dirty="0">
              <a:solidFill>
                <a:prstClr val="black"/>
              </a:solidFill>
              <a:latin typeface="Times New Roman" pitchFamily="18" charset="0"/>
              <a:cs typeface="Times New Roman" pitchFamily="18" charset="0"/>
            </a:endParaRPr>
          </a:p>
        </p:txBody>
      </p:sp>
      <p:sp>
        <p:nvSpPr>
          <p:cNvPr id="1030" name="Title Placeholder 1"/>
          <p:cNvSpPr>
            <a:spLocks noGrp="1"/>
          </p:cNvSpPr>
          <p:nvPr>
            <p:ph type="title"/>
          </p:nvPr>
        </p:nvSpPr>
        <p:spPr bwMode="auto">
          <a:xfrm>
            <a:off x="457200"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 name="Date Placeholder 3"/>
          <p:cNvSpPr txBox="1">
            <a:spLocks/>
          </p:cNvSpPr>
          <p:nvPr userDrawn="1"/>
        </p:nvSpPr>
        <p:spPr bwMode="auto">
          <a:xfrm>
            <a:off x="228600" y="6477000"/>
            <a:ext cx="2133600" cy="365125"/>
          </a:xfrm>
          <a:prstGeom prst="rect">
            <a:avLst/>
          </a:prstGeom>
          <a:extLst/>
        </p:spPr>
        <p:txBody>
          <a:bodyPr anchor="ctr"/>
          <a:lstStyle>
            <a:defPPr>
              <a:defRPr lang="en-US"/>
            </a:defPPr>
            <a:lvl1pPr algn="r" rtl="0" fontAlgn="auto">
              <a:spcBef>
                <a:spcPts val="0"/>
              </a:spcBef>
              <a:spcAft>
                <a:spcPts val="0"/>
              </a:spcAft>
              <a:defRPr sz="1200" kern="1200">
                <a:solidFill>
                  <a:schemeClr val="tx1"/>
                </a:solidFill>
                <a:latin typeface="Calibri" pitchFamily="34" charset="0"/>
                <a:ea typeface="+mn-ea"/>
                <a:cs typeface="+mn-cs"/>
              </a:defRPr>
            </a:lvl1pPr>
            <a:lvl2pPr marL="742950" indent="-285750" algn="l" rtl="0" fontAlgn="base">
              <a:spcBef>
                <a:spcPct val="0"/>
              </a:spcBef>
              <a:spcAft>
                <a:spcPct val="0"/>
              </a:spcAft>
              <a:defRPr kern="1200">
                <a:solidFill>
                  <a:schemeClr val="tx1"/>
                </a:solidFill>
                <a:latin typeface="Calibri" pitchFamily="34" charset="0"/>
                <a:ea typeface="+mn-ea"/>
                <a:cs typeface="Arial" pitchFamily="34" charset="0"/>
              </a:defRPr>
            </a:lvl2pPr>
            <a:lvl3pPr marL="1143000" indent="-228600" algn="l" rtl="0" fontAlgn="base">
              <a:spcBef>
                <a:spcPct val="0"/>
              </a:spcBef>
              <a:spcAft>
                <a:spcPct val="0"/>
              </a:spcAft>
              <a:defRPr kern="1200">
                <a:solidFill>
                  <a:schemeClr val="tx1"/>
                </a:solidFill>
                <a:latin typeface="Calibri" pitchFamily="34" charset="0"/>
                <a:ea typeface="+mn-ea"/>
                <a:cs typeface="Arial" pitchFamily="34" charset="0"/>
              </a:defRPr>
            </a:lvl3pPr>
            <a:lvl4pPr marL="1600200" indent="-228600" algn="l" rtl="0" fontAlgn="base">
              <a:spcBef>
                <a:spcPct val="0"/>
              </a:spcBef>
              <a:spcAft>
                <a:spcPct val="0"/>
              </a:spcAft>
              <a:defRPr kern="1200">
                <a:solidFill>
                  <a:schemeClr val="tx1"/>
                </a:solidFill>
                <a:latin typeface="Calibri" pitchFamily="34" charset="0"/>
                <a:ea typeface="+mn-ea"/>
                <a:cs typeface="Arial" pitchFamily="34" charset="0"/>
              </a:defRPr>
            </a:lvl4pPr>
            <a:lvl5pPr marL="2057400" indent="-228600" algn="l" rtl="0" fontAlgn="base">
              <a:spcBef>
                <a:spcPct val="0"/>
              </a:spcBef>
              <a:spcAft>
                <a:spcPct val="0"/>
              </a:spcAft>
              <a:defRPr kern="1200">
                <a:solidFill>
                  <a:schemeClr val="tx1"/>
                </a:solidFill>
                <a:latin typeface="Calibri" pitchFamily="34" charset="0"/>
                <a:ea typeface="+mn-ea"/>
                <a:cs typeface="Arial" pitchFamily="34"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9pPr>
          </a:lstStyle>
          <a:p>
            <a:pPr algn="l" fontAlgn="base">
              <a:spcBef>
                <a:spcPct val="0"/>
              </a:spcBef>
              <a:spcAft>
                <a:spcPct val="0"/>
              </a:spcAft>
              <a:defRPr/>
            </a:pPr>
            <a:endParaRPr lang="en-US" sz="1050" dirty="0">
              <a:solidFill>
                <a:srgbClr val="898989"/>
              </a:solidFill>
            </a:endParaRPr>
          </a:p>
        </p:txBody>
      </p:sp>
    </p:spTree>
    <p:extLst>
      <p:ext uri="{BB962C8B-B14F-4D97-AF65-F5344CB8AC3E}">
        <p14:creationId xmlns:p14="http://schemas.microsoft.com/office/powerpoint/2010/main" val="259316024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2051"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2" name="Picture 5" descr="http://ts4.mm.bing.net/th?id=H.4551665482530847&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VA color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4" name="Group 42"/>
          <p:cNvGrpSpPr>
            <a:grpSpLocks/>
          </p:cNvGrpSpPr>
          <p:nvPr/>
        </p:nvGrpSpPr>
        <p:grpSpPr bwMode="auto">
          <a:xfrm>
            <a:off x="0" y="914400"/>
            <a:ext cx="9144000" cy="46038"/>
            <a:chOff x="336" y="2592"/>
            <a:chExt cx="5040" cy="144"/>
          </a:xfrm>
        </p:grpSpPr>
        <p:sp>
          <p:nvSpPr>
            <p:cNvPr id="2" name="Rectangle 39"/>
            <p:cNvSpPr>
              <a:spLocks noChangeArrowheads="1"/>
            </p:cNvSpPr>
            <p:nvPr userDrawn="1"/>
          </p:nvSpPr>
          <p:spPr bwMode="auto">
            <a:xfrm>
              <a:off x="336" y="2592"/>
              <a:ext cx="1680" cy="144"/>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sp>
          <p:nvSpPr>
            <p:cNvPr id="2059" name="Rectangle 40"/>
            <p:cNvSpPr>
              <a:spLocks noChangeArrowheads="1"/>
            </p:cNvSpPr>
            <p:nvPr userDrawn="1"/>
          </p:nvSpPr>
          <p:spPr bwMode="auto">
            <a:xfrm>
              <a:off x="2016" y="2592"/>
              <a:ext cx="1680" cy="144"/>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sp>
          <p:nvSpPr>
            <p:cNvPr id="2060" name="Rectangle 41"/>
            <p:cNvSpPr>
              <a:spLocks noChangeArrowheads="1"/>
            </p:cNvSpPr>
            <p:nvPr userDrawn="1"/>
          </p:nvSpPr>
          <p:spPr bwMode="auto">
            <a:xfrm>
              <a:off x="3696" y="2592"/>
              <a:ext cx="1680" cy="144"/>
            </a:xfrm>
            <a:prstGeom prst="rect">
              <a:avLst/>
            </a:prstGeom>
            <a:solidFill>
              <a:srgbClr val="0000C4"/>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grpSp>
      <p:sp>
        <p:nvSpPr>
          <p:cNvPr id="12" name="Slide Number Placeholder 5"/>
          <p:cNvSpPr>
            <a:spLocks noGrp="1"/>
          </p:cNvSpPr>
          <p:nvPr>
            <p:ph type="sldNum" sz="quarter" idx="4"/>
          </p:nvPr>
        </p:nvSpPr>
        <p:spPr>
          <a:xfrm>
            <a:off x="6553200" y="64944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fontAlgn="base">
              <a:spcBef>
                <a:spcPct val="0"/>
              </a:spcBef>
              <a:spcAft>
                <a:spcPct val="0"/>
              </a:spcAft>
              <a:defRPr/>
            </a:pPr>
            <a:fld id="{C13B9545-E862-4AD0-9583-C23F5849EDB0}" type="slidenum">
              <a:rPr lang="en-US" altLang="en-US">
                <a:ea typeface="MS PGothic" pitchFamily="34" charset="-128"/>
              </a:rPr>
              <a:pPr fontAlgn="base">
                <a:spcBef>
                  <a:spcPct val="0"/>
                </a:spcBef>
                <a:spcAft>
                  <a:spcPct val="0"/>
                </a:spcAft>
                <a:defRPr/>
              </a:pPr>
              <a:t>‹#›</a:t>
            </a:fld>
            <a:endParaRPr lang="en-US" altLang="en-US" dirty="0">
              <a:ea typeface="MS PGothic" pitchFamily="34" charset="-128"/>
            </a:endParaRPr>
          </a:p>
        </p:txBody>
      </p:sp>
      <p:sp>
        <p:nvSpPr>
          <p:cNvPr id="13" name="Footer Placeholder 3"/>
          <p:cNvSpPr txBox="1">
            <a:spLocks/>
          </p:cNvSpPr>
          <p:nvPr userDrawn="1"/>
        </p:nvSpPr>
        <p:spPr bwMode="auto">
          <a:xfrm>
            <a:off x="1409700" y="6550025"/>
            <a:ext cx="6324600" cy="365125"/>
          </a:xfrm>
          <a:prstGeom prst="rect">
            <a:avLst/>
          </a:prstGeom>
          <a:noFill/>
          <a:ln>
            <a:noFill/>
          </a:ln>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fontAlgn="base">
              <a:spcBef>
                <a:spcPct val="0"/>
              </a:spcBef>
              <a:spcAft>
                <a:spcPct val="0"/>
              </a:spcAft>
              <a:defRPr/>
            </a:pPr>
            <a:r>
              <a:rPr lang="en-US" altLang="en-US" sz="1200" dirty="0">
                <a:solidFill>
                  <a:srgbClr val="7F7F7F"/>
                </a:solidFill>
                <a:cs typeface="Arial" pitchFamily="34" charset="0"/>
              </a:rPr>
              <a:t>DoD and VA Internal Use Only</a:t>
            </a:r>
          </a:p>
        </p:txBody>
      </p:sp>
    </p:spTree>
    <p:extLst>
      <p:ext uri="{BB962C8B-B14F-4D97-AF65-F5344CB8AC3E}">
        <p14:creationId xmlns:p14="http://schemas.microsoft.com/office/powerpoint/2010/main" val="3869626572"/>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ctr" rtl="0" eaLnBrk="0" fontAlgn="base" hangingPunct="0">
        <a:spcBef>
          <a:spcPct val="0"/>
        </a:spcBef>
        <a:spcAft>
          <a:spcPct val="0"/>
        </a:spcAft>
        <a:defRPr sz="2800" b="1" kern="1200">
          <a:solidFill>
            <a:schemeClr val="tx1"/>
          </a:solidFill>
          <a:latin typeface="+mj-lt"/>
          <a:ea typeface="MS PGothic" panose="020B0600070205080204" pitchFamily="34" charset="-128"/>
          <a:cs typeface="Times New Roman" pitchFamily="18" charset="0"/>
        </a:defRPr>
      </a:lvl1pPr>
      <a:lvl2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2pPr>
      <a:lvl3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3pPr>
      <a:lvl4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4pPr>
      <a:lvl5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5pPr>
      <a:lvl6pPr marL="457200" algn="ctr" rtl="0" fontAlgn="base">
        <a:spcBef>
          <a:spcPct val="0"/>
        </a:spcBef>
        <a:spcAft>
          <a:spcPct val="0"/>
        </a:spcAft>
        <a:defRPr sz="28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28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28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28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438400" y="-1588"/>
            <a:ext cx="487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grpSp>
        <p:nvGrpSpPr>
          <p:cNvPr id="3077" name="Group 3"/>
          <p:cNvGrpSpPr>
            <a:grpSpLocks/>
          </p:cNvGrpSpPr>
          <p:nvPr userDrawn="1"/>
        </p:nvGrpSpPr>
        <p:grpSpPr bwMode="auto">
          <a:xfrm>
            <a:off x="-4763" y="923925"/>
            <a:ext cx="9139238" cy="44450"/>
            <a:chOff x="-4115" y="923278"/>
            <a:chExt cx="9139237" cy="45720"/>
          </a:xfrm>
        </p:grpSpPr>
        <p:sp>
          <p:nvSpPr>
            <p:cNvPr id="3079" name="Rectangle 39"/>
            <p:cNvSpPr>
              <a:spLocks noChangeArrowheads="1"/>
            </p:cNvSpPr>
            <p:nvPr userDrawn="1"/>
          </p:nvSpPr>
          <p:spPr bwMode="auto">
            <a:xfrm>
              <a:off x="-4115" y="923278"/>
              <a:ext cx="3054351" cy="45720"/>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dirty="0">
                <a:solidFill>
                  <a:srgbClr val="000000"/>
                </a:solidFill>
                <a:latin typeface="Arial" charset="0"/>
                <a:cs typeface="Arial" charset="0"/>
              </a:endParaRPr>
            </a:p>
          </p:txBody>
        </p:sp>
        <p:sp>
          <p:nvSpPr>
            <p:cNvPr id="3080" name="Rectangle 40"/>
            <p:cNvSpPr>
              <a:spLocks noChangeArrowheads="1"/>
            </p:cNvSpPr>
            <p:nvPr userDrawn="1"/>
          </p:nvSpPr>
          <p:spPr bwMode="auto">
            <a:xfrm>
              <a:off x="3048648" y="923278"/>
              <a:ext cx="3044825" cy="45720"/>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dirty="0">
                <a:solidFill>
                  <a:srgbClr val="000000"/>
                </a:solidFill>
                <a:latin typeface="Arial" charset="0"/>
                <a:cs typeface="Arial" charset="0"/>
              </a:endParaRPr>
            </a:p>
          </p:txBody>
        </p:sp>
        <p:sp>
          <p:nvSpPr>
            <p:cNvPr id="3081" name="Rectangle 41"/>
            <p:cNvSpPr>
              <a:spLocks noChangeArrowheads="1"/>
            </p:cNvSpPr>
            <p:nvPr userDrawn="1"/>
          </p:nvSpPr>
          <p:spPr bwMode="auto">
            <a:xfrm>
              <a:off x="6090297" y="923278"/>
              <a:ext cx="3044825" cy="45720"/>
            </a:xfrm>
            <a:prstGeom prst="rect">
              <a:avLst/>
            </a:prstGeom>
            <a:solidFill>
              <a:srgbClr val="0070C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dirty="0">
                <a:solidFill>
                  <a:srgbClr val="000000"/>
                </a:solidFill>
                <a:latin typeface="Arial" charset="0"/>
                <a:cs typeface="Arial" charset="0"/>
              </a:endParaRPr>
            </a:p>
          </p:txBody>
        </p:sp>
      </p:grpSp>
      <p:pic>
        <p:nvPicPr>
          <p:cNvPr id="13" name="Picture 5" descr="http://ts4.mm.bing.net/th?id=H.4551665482530847&amp;pid=1.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263" y="-14733"/>
            <a:ext cx="929134" cy="92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VA color 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31160" y="1561"/>
            <a:ext cx="912839" cy="91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5"/>
          <p:cNvSpPr>
            <a:spLocks noGrp="1"/>
          </p:cNvSpPr>
          <p:nvPr>
            <p:ph type="sldNum" sz="quarter" idx="4"/>
          </p:nvPr>
        </p:nvSpPr>
        <p:spPr>
          <a:xfrm>
            <a:off x="6553200" y="64944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C13B9545-E862-4AD0-9583-C23F5849EDB0}" type="slidenum">
              <a:rPr lang="en-US" altLang="en-US"/>
              <a:pPr>
                <a:defRPr/>
              </a:pPr>
              <a:t>‹#›</a:t>
            </a:fld>
            <a:endParaRPr lang="en-US" altLang="en-US" dirty="0"/>
          </a:p>
        </p:txBody>
      </p:sp>
      <p:sp>
        <p:nvSpPr>
          <p:cNvPr id="17" name="Date Placeholder 3"/>
          <p:cNvSpPr txBox="1">
            <a:spLocks/>
          </p:cNvSpPr>
          <p:nvPr userDrawn="1"/>
        </p:nvSpPr>
        <p:spPr bwMode="auto">
          <a:xfrm>
            <a:off x="228600" y="6477000"/>
            <a:ext cx="2133600" cy="365125"/>
          </a:xfrm>
          <a:prstGeom prst="rect">
            <a:avLst/>
          </a:prstGeom>
          <a:extLst/>
        </p:spPr>
        <p:txBody>
          <a:bodyPr anchor="ctr"/>
          <a:lstStyle>
            <a:defPPr>
              <a:defRPr lang="en-US"/>
            </a:defPPr>
            <a:lvl1pPr algn="r" rtl="0" fontAlgn="auto">
              <a:spcBef>
                <a:spcPts val="0"/>
              </a:spcBef>
              <a:spcAft>
                <a:spcPts val="0"/>
              </a:spcAft>
              <a:defRPr sz="1200" kern="1200">
                <a:solidFill>
                  <a:schemeClr val="tx1"/>
                </a:solidFill>
                <a:latin typeface="Calibri" pitchFamily="34" charset="0"/>
                <a:ea typeface="+mn-ea"/>
                <a:cs typeface="+mn-cs"/>
              </a:defRPr>
            </a:lvl1pPr>
            <a:lvl2pPr marL="742950" indent="-285750" algn="l" rtl="0" fontAlgn="base">
              <a:spcBef>
                <a:spcPct val="0"/>
              </a:spcBef>
              <a:spcAft>
                <a:spcPct val="0"/>
              </a:spcAft>
              <a:defRPr kern="1200">
                <a:solidFill>
                  <a:schemeClr val="tx1"/>
                </a:solidFill>
                <a:latin typeface="Calibri" pitchFamily="34" charset="0"/>
                <a:ea typeface="+mn-ea"/>
                <a:cs typeface="Arial" pitchFamily="34" charset="0"/>
              </a:defRPr>
            </a:lvl2pPr>
            <a:lvl3pPr marL="1143000" indent="-228600" algn="l" rtl="0" fontAlgn="base">
              <a:spcBef>
                <a:spcPct val="0"/>
              </a:spcBef>
              <a:spcAft>
                <a:spcPct val="0"/>
              </a:spcAft>
              <a:defRPr kern="1200">
                <a:solidFill>
                  <a:schemeClr val="tx1"/>
                </a:solidFill>
                <a:latin typeface="Calibri" pitchFamily="34" charset="0"/>
                <a:ea typeface="+mn-ea"/>
                <a:cs typeface="Arial" pitchFamily="34" charset="0"/>
              </a:defRPr>
            </a:lvl3pPr>
            <a:lvl4pPr marL="1600200" indent="-228600" algn="l" rtl="0" fontAlgn="base">
              <a:spcBef>
                <a:spcPct val="0"/>
              </a:spcBef>
              <a:spcAft>
                <a:spcPct val="0"/>
              </a:spcAft>
              <a:defRPr kern="1200">
                <a:solidFill>
                  <a:schemeClr val="tx1"/>
                </a:solidFill>
                <a:latin typeface="Calibri" pitchFamily="34" charset="0"/>
                <a:ea typeface="+mn-ea"/>
                <a:cs typeface="Arial" pitchFamily="34" charset="0"/>
              </a:defRPr>
            </a:lvl4pPr>
            <a:lvl5pPr marL="2057400" indent="-228600" algn="l" rtl="0" fontAlgn="base">
              <a:spcBef>
                <a:spcPct val="0"/>
              </a:spcBef>
              <a:spcAft>
                <a:spcPct val="0"/>
              </a:spcAft>
              <a:defRPr kern="1200">
                <a:solidFill>
                  <a:schemeClr val="tx1"/>
                </a:solidFill>
                <a:latin typeface="Calibri" pitchFamily="34" charset="0"/>
                <a:ea typeface="+mn-ea"/>
                <a:cs typeface="Arial" pitchFamily="34"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9pPr>
          </a:lstStyle>
          <a:p>
            <a:pPr algn="l" eaLnBrk="0" fontAlgn="base" hangingPunct="0">
              <a:spcBef>
                <a:spcPct val="0"/>
              </a:spcBef>
              <a:spcAft>
                <a:spcPct val="0"/>
              </a:spcAft>
              <a:defRPr/>
            </a:pPr>
            <a:r>
              <a:rPr lang="en-US" sz="1050" dirty="0">
                <a:solidFill>
                  <a:srgbClr val="898989"/>
                </a:solidFill>
              </a:rPr>
              <a:t>IPO EXCOM</a:t>
            </a:r>
          </a:p>
          <a:p>
            <a:pPr algn="l" eaLnBrk="0" fontAlgn="base" hangingPunct="0">
              <a:spcBef>
                <a:spcPct val="0"/>
              </a:spcBef>
              <a:spcAft>
                <a:spcPct val="0"/>
              </a:spcAft>
              <a:defRPr/>
            </a:pPr>
            <a:r>
              <a:rPr lang="en-US" sz="1050" dirty="0">
                <a:solidFill>
                  <a:srgbClr val="898989"/>
                </a:solidFill>
              </a:rPr>
              <a:t>5 June 2019</a:t>
            </a:r>
          </a:p>
        </p:txBody>
      </p:sp>
    </p:spTree>
    <p:extLst>
      <p:ext uri="{BB962C8B-B14F-4D97-AF65-F5344CB8AC3E}">
        <p14:creationId xmlns:p14="http://schemas.microsoft.com/office/powerpoint/2010/main" val="1476972803"/>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charset="0"/>
          <a:cs typeface="Arial" charset="0"/>
        </a:defRPr>
      </a:lvl2pPr>
      <a:lvl3pPr algn="ctr" rtl="0" eaLnBrk="0" fontAlgn="base" hangingPunct="0">
        <a:spcBef>
          <a:spcPct val="0"/>
        </a:spcBef>
        <a:spcAft>
          <a:spcPct val="0"/>
        </a:spcAft>
        <a:defRPr sz="2800" b="1">
          <a:solidFill>
            <a:schemeClr val="tx1"/>
          </a:solidFill>
          <a:latin typeface="Arial" charset="0"/>
          <a:cs typeface="Arial" charset="0"/>
        </a:defRPr>
      </a:lvl3pPr>
      <a:lvl4pPr algn="ctr" rtl="0" eaLnBrk="0" fontAlgn="base" hangingPunct="0">
        <a:spcBef>
          <a:spcPct val="0"/>
        </a:spcBef>
        <a:spcAft>
          <a:spcPct val="0"/>
        </a:spcAft>
        <a:defRPr sz="2800" b="1">
          <a:solidFill>
            <a:schemeClr val="tx1"/>
          </a:solidFill>
          <a:latin typeface="Arial" charset="0"/>
          <a:cs typeface="Arial" charset="0"/>
        </a:defRPr>
      </a:lvl4pPr>
      <a:lvl5pPr algn="ctr" rtl="0" eaLnBrk="0" fontAlgn="base" hangingPunct="0">
        <a:spcBef>
          <a:spcPct val="0"/>
        </a:spcBef>
        <a:spcAft>
          <a:spcPct val="0"/>
        </a:spcAft>
        <a:defRPr sz="2800" b="1">
          <a:solidFill>
            <a:schemeClr val="tx1"/>
          </a:solidFill>
          <a:latin typeface="Arial" charset="0"/>
          <a:cs typeface="Arial" charset="0"/>
        </a:defRPr>
      </a:lvl5pPr>
      <a:lvl6pPr marL="457200" algn="ctr" rtl="0" fontAlgn="base">
        <a:spcBef>
          <a:spcPct val="0"/>
        </a:spcBef>
        <a:spcAft>
          <a:spcPct val="0"/>
        </a:spcAft>
        <a:defRPr sz="2800" b="1">
          <a:solidFill>
            <a:schemeClr val="tx1"/>
          </a:solidFill>
          <a:latin typeface="Arial" charset="0"/>
          <a:cs typeface="Arial" charset="0"/>
        </a:defRPr>
      </a:lvl6pPr>
      <a:lvl7pPr marL="914400" algn="ctr" rtl="0" fontAlgn="base">
        <a:spcBef>
          <a:spcPct val="0"/>
        </a:spcBef>
        <a:spcAft>
          <a:spcPct val="0"/>
        </a:spcAft>
        <a:defRPr sz="2800" b="1">
          <a:solidFill>
            <a:schemeClr val="tx1"/>
          </a:solidFill>
          <a:latin typeface="Arial" charset="0"/>
          <a:cs typeface="Arial" charset="0"/>
        </a:defRPr>
      </a:lvl7pPr>
      <a:lvl8pPr marL="1371600" algn="ctr" rtl="0" fontAlgn="base">
        <a:spcBef>
          <a:spcPct val="0"/>
        </a:spcBef>
        <a:spcAft>
          <a:spcPct val="0"/>
        </a:spcAft>
        <a:defRPr sz="2800" b="1">
          <a:solidFill>
            <a:schemeClr val="tx1"/>
          </a:solidFill>
          <a:latin typeface="Arial" charset="0"/>
          <a:cs typeface="Arial" charset="0"/>
        </a:defRPr>
      </a:lvl8pPr>
      <a:lvl9pPr marL="1828800" algn="ctr"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115000"/>
        <a:buFont typeface="Arial" charset="0"/>
        <a:buChar char="•"/>
        <a:defRPr sz="2000" b="1" u="sng" kern="1200">
          <a:solidFill>
            <a:schemeClr val="tx1"/>
          </a:solidFill>
          <a:latin typeface="Arial" panose="020B0604020202020204" pitchFamily="34" charset="0"/>
          <a:ea typeface="+mn-ea"/>
          <a:cs typeface="Arial" panose="020B0604020202020204" pitchFamily="34" charset="0"/>
        </a:defRPr>
      </a:lvl1pPr>
      <a:lvl2pPr marL="576263" indent="-228600" algn="l" rtl="0" eaLnBrk="0" fontAlgn="base" hangingPunct="0">
        <a:spcBef>
          <a:spcPct val="20000"/>
        </a:spcBef>
        <a:spcAft>
          <a:spcPct val="0"/>
        </a:spcAft>
        <a:buSzPct val="90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804863" indent="-228600" algn="l" rtl="0" eaLnBrk="0" fontAlgn="base" hangingPunct="0">
        <a:spcBef>
          <a:spcPct val="20000"/>
        </a:spcBef>
        <a:spcAft>
          <a:spcPct val="0"/>
        </a:spcAft>
        <a:buFont typeface="Calibri"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033463" indent="-228600" algn="l" rtl="0" eaLnBrk="0" fontAlgn="base" hangingPunct="0">
        <a:spcBef>
          <a:spcPct val="20000"/>
        </a:spcBef>
        <a:spcAft>
          <a:spcPct val="0"/>
        </a:spcAft>
        <a:buSzPct val="75000"/>
        <a:buFont typeface="Wingdings" pitchFamily="2" charset="2"/>
        <a:buChar char="Ø"/>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FC94-6E3C-452C-83FD-6E7586A50B4A}"/>
              </a:ext>
            </a:extLst>
          </p:cNvPr>
          <p:cNvSpPr>
            <a:spLocks noGrp="1"/>
          </p:cNvSpPr>
          <p:nvPr>
            <p:ph type="title"/>
          </p:nvPr>
        </p:nvSpPr>
        <p:spPr>
          <a:xfrm>
            <a:off x="0" y="2819400"/>
            <a:ext cx="9144000" cy="1143000"/>
          </a:xfrm>
        </p:spPr>
        <p:txBody>
          <a:bodyPr/>
          <a:lstStyle/>
          <a:p>
            <a:r>
              <a:rPr lang="en-US" b="1" dirty="0"/>
              <a:t>FHCC Workarounds</a:t>
            </a:r>
            <a:r>
              <a:rPr lang="en-US" dirty="0"/>
              <a:t> within</a:t>
            </a:r>
            <a:br>
              <a:rPr lang="en-US" b="1" dirty="0"/>
            </a:br>
            <a:r>
              <a:rPr lang="en-US" b="1" dirty="0"/>
              <a:t>a Two Network/Two EHR System</a:t>
            </a:r>
          </a:p>
        </p:txBody>
      </p:sp>
      <p:sp>
        <p:nvSpPr>
          <p:cNvPr id="3" name="Content Placeholder 2">
            <a:extLst>
              <a:ext uri="{FF2B5EF4-FFF2-40B4-BE49-F238E27FC236}">
                <a16:creationId xmlns:a16="http://schemas.microsoft.com/office/drawing/2014/main" id="{B518FE0C-D6BC-4496-ACCF-3BD569904DD2}"/>
              </a:ext>
            </a:extLst>
          </p:cNvPr>
          <p:cNvSpPr>
            <a:spLocks noGrp="1"/>
          </p:cNvSpPr>
          <p:nvPr>
            <p:ph idx="1"/>
          </p:nvPr>
        </p:nvSpPr>
        <p:spPr>
          <a:xfrm>
            <a:off x="0" y="3810000"/>
            <a:ext cx="9144000" cy="1066800"/>
          </a:xfrm>
        </p:spPr>
        <p:txBody>
          <a:bodyPr/>
          <a:lstStyle/>
          <a:p>
            <a:pPr marL="0" indent="0" algn="ctr">
              <a:buNone/>
            </a:pPr>
            <a:r>
              <a:rPr lang="en-US" b="0" dirty="0">
                <a:solidFill>
                  <a:schemeClr val="tx1"/>
                </a:solidFill>
              </a:rPr>
              <a:t>January 14, 2020</a:t>
            </a:r>
          </a:p>
          <a:p>
            <a:pPr marL="0" indent="0" algn="ctr">
              <a:buNone/>
            </a:pPr>
            <a:endParaRPr lang="en-US" dirty="0">
              <a:solidFill>
                <a:schemeClr val="tx1"/>
              </a:solidFill>
            </a:endParaRPr>
          </a:p>
        </p:txBody>
      </p:sp>
      <p:sp>
        <p:nvSpPr>
          <p:cNvPr id="4" name="Rectangle 3">
            <a:extLst>
              <a:ext uri="{FF2B5EF4-FFF2-40B4-BE49-F238E27FC236}">
                <a16:creationId xmlns:a16="http://schemas.microsoft.com/office/drawing/2014/main" id="{780CDD30-661F-4485-9576-BA24386DF571}"/>
              </a:ext>
            </a:extLst>
          </p:cNvPr>
          <p:cNvSpPr/>
          <p:nvPr/>
        </p:nvSpPr>
        <p:spPr>
          <a:xfrm>
            <a:off x="6096000" y="5428327"/>
            <a:ext cx="2819400" cy="430887"/>
          </a:xfrm>
          <a:prstGeom prst="rect">
            <a:avLst/>
          </a:prstGeom>
        </p:spPr>
        <p:txBody>
          <a:bodyPr wrap="square">
            <a:spAutoFit/>
          </a:bodyPr>
          <a:lstStyle/>
          <a:p>
            <a:endParaRPr lang="en-US" altLang="en-US" sz="1100" dirty="0"/>
          </a:p>
          <a:p>
            <a:endParaRPr lang="en-US" altLang="en-US" sz="1100" dirty="0"/>
          </a:p>
        </p:txBody>
      </p:sp>
    </p:spTree>
    <p:extLst>
      <p:ext uri="{BB962C8B-B14F-4D97-AF65-F5344CB8AC3E}">
        <p14:creationId xmlns:p14="http://schemas.microsoft.com/office/powerpoint/2010/main" val="372667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Imaging/Radiology</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457200" y="1066800"/>
            <a:ext cx="8229600" cy="5427663"/>
          </a:xfrm>
        </p:spPr>
        <p:txBody>
          <a:bodyPr/>
          <a:lstStyle/>
          <a:p>
            <a:pPr marL="0" indent="0" algn="ctr">
              <a:buNone/>
            </a:pPr>
            <a:r>
              <a:rPr lang="en-US" dirty="0">
                <a:solidFill>
                  <a:srgbClr val="FF0000"/>
                </a:solidFill>
              </a:rPr>
              <a:t>Yes: Orders Portability</a:t>
            </a:r>
          </a:p>
          <a:p>
            <a:pPr marL="0" indent="0" algn="ctr">
              <a:buNone/>
            </a:pPr>
            <a:r>
              <a:rPr lang="en-US" dirty="0">
                <a:solidFill>
                  <a:srgbClr val="FF0000"/>
                </a:solidFill>
                <a:sym typeface="Wingdings" panose="05000000000000000000" pitchFamily="2" charset="2"/>
              </a:rPr>
              <a:t>No: Images Portability</a:t>
            </a:r>
            <a:endParaRPr lang="en-US" dirty="0"/>
          </a:p>
          <a:p>
            <a:r>
              <a:rPr lang="en-US" sz="1600" dirty="0">
                <a:solidFill>
                  <a:srgbClr val="00B0F0"/>
                </a:solidFill>
              </a:rPr>
              <a:t>Ease of Viewing Images and Scanned Documents—different between campuses</a:t>
            </a:r>
          </a:p>
          <a:p>
            <a:pPr lvl="1"/>
            <a:r>
              <a:rPr lang="en-US" sz="1400" i="1" u="sng" dirty="0"/>
              <a:t>Workaround</a:t>
            </a:r>
            <a:r>
              <a:rPr lang="en-US" sz="1400" dirty="0"/>
              <a:t>: East Campus providers have to close down AHLTA/CHCS (losing significant momentum) and open CPRS to gain access to ECGs, scanned documents and radiologic images; it may require more time to re-open AHLTA depending on time of day </a:t>
            </a:r>
            <a:r>
              <a:rPr lang="en-US" sz="1400" dirty="0">
                <a:sym typeface="Wingdings" panose="05000000000000000000" pitchFamily="2" charset="2"/>
              </a:rPr>
              <a:t> delays in care</a:t>
            </a:r>
            <a:r>
              <a:rPr lang="en-US" sz="1100" dirty="0">
                <a:solidFill>
                  <a:srgbClr val="00B0F0"/>
                </a:solidFill>
              </a:rPr>
              <a:t> </a:t>
            </a:r>
            <a:r>
              <a:rPr lang="en-US" sz="1100" dirty="0">
                <a:solidFill>
                  <a:srgbClr val="FFC000"/>
                </a:solidFill>
              </a:rPr>
              <a:t>[Pt Safety] [Added Work]</a:t>
            </a:r>
          </a:p>
          <a:p>
            <a:pPr lvl="1"/>
            <a:endParaRPr lang="en-US" sz="1100" dirty="0">
              <a:solidFill>
                <a:srgbClr val="FFC000"/>
              </a:solidFill>
            </a:endParaRPr>
          </a:p>
          <a:p>
            <a:r>
              <a:rPr lang="en-US" sz="1600" dirty="0">
                <a:solidFill>
                  <a:srgbClr val="00B0F0"/>
                </a:solidFill>
              </a:rPr>
              <a:t>Lack of Images Portability (orders cross over, images don’t)</a:t>
            </a:r>
          </a:p>
          <a:p>
            <a:pPr lvl="1"/>
            <a:r>
              <a:rPr lang="en-US" sz="1400" dirty="0"/>
              <a:t>radiology images don’t cross into other agency’s PACS due to program language incompatibility</a:t>
            </a:r>
          </a:p>
          <a:p>
            <a:pPr lvl="1"/>
            <a:r>
              <a:rPr lang="en-US" sz="1400" i="1" u="sng" dirty="0"/>
              <a:t>Workaround</a:t>
            </a:r>
            <a:r>
              <a:rPr lang="en-US" sz="1400" dirty="0"/>
              <a:t>: find appropriate workstation to view images, usually involves walking long distances </a:t>
            </a:r>
            <a:r>
              <a:rPr lang="en-US" sz="1400" dirty="0">
                <a:solidFill>
                  <a:srgbClr val="00B0F0"/>
                </a:solidFill>
              </a:rPr>
              <a:t>  </a:t>
            </a:r>
            <a:r>
              <a:rPr lang="en-US" sz="1100" dirty="0">
                <a:solidFill>
                  <a:srgbClr val="FFC000"/>
                </a:solidFill>
              </a:rPr>
              <a:t>[Pt Safety] [Added Work]</a:t>
            </a:r>
          </a:p>
          <a:p>
            <a:pPr lvl="1"/>
            <a:endParaRPr lang="en-US" sz="1100" dirty="0">
              <a:solidFill>
                <a:srgbClr val="FFC000"/>
              </a:solidFill>
            </a:endParaRPr>
          </a:p>
          <a:p>
            <a:r>
              <a:rPr lang="en-US" sz="1600" dirty="0">
                <a:solidFill>
                  <a:srgbClr val="00B0F0"/>
                </a:solidFill>
              </a:rPr>
              <a:t>Appointment scheduling unnecessarily difficult</a:t>
            </a:r>
          </a:p>
          <a:p>
            <a:pPr lvl="1"/>
            <a:r>
              <a:rPr lang="en-US" sz="1400" dirty="0"/>
              <a:t>CHCS menus not optimal (in relation to CPRS); steep learning curve </a:t>
            </a:r>
          </a:p>
          <a:p>
            <a:pPr lvl="1"/>
            <a:r>
              <a:rPr lang="en-US" sz="1400" i="1" u="sng" dirty="0"/>
              <a:t>Workaround</a:t>
            </a:r>
            <a:r>
              <a:rPr lang="en-US" sz="1400" dirty="0"/>
              <a:t>: manual tracking </a:t>
            </a:r>
            <a:r>
              <a:rPr lang="en-US" sz="1100" dirty="0">
                <a:solidFill>
                  <a:srgbClr val="FFC000"/>
                </a:solidFill>
              </a:rPr>
              <a:t>[Added Work]</a:t>
            </a:r>
          </a:p>
          <a:p>
            <a:pPr marL="457200" lvl="1" indent="0">
              <a:buNone/>
            </a:pPr>
            <a:endParaRPr lang="en-US" sz="1100" dirty="0"/>
          </a:p>
          <a:p>
            <a:r>
              <a:rPr lang="en-US" sz="1600" dirty="0">
                <a:solidFill>
                  <a:srgbClr val="00B0F0"/>
                </a:solidFill>
              </a:rPr>
              <a:t>Provider reluctance to learn </a:t>
            </a:r>
            <a:r>
              <a:rPr lang="en-US" sz="1600" dirty="0"/>
              <a:t>how to use both systems</a:t>
            </a:r>
          </a:p>
          <a:p>
            <a:pPr lvl="1"/>
            <a:r>
              <a:rPr lang="en-US" sz="1400" i="1" u="sng" dirty="0"/>
              <a:t>Workaround</a:t>
            </a:r>
            <a:r>
              <a:rPr lang="en-US" sz="1400" dirty="0"/>
              <a:t>: instead of learning CHCS and CPRS, easier to use home agency’s system </a:t>
            </a:r>
            <a:r>
              <a:rPr lang="en-US" sz="1400" dirty="0">
                <a:sym typeface="Wingdings" panose="05000000000000000000" pitchFamily="2" charset="2"/>
              </a:rPr>
              <a:t> variation in imaging ordering  suboptimal communication of important patient data  </a:t>
            </a:r>
            <a:r>
              <a:rPr lang="en-US" sz="1100" dirty="0">
                <a:solidFill>
                  <a:srgbClr val="FFC000"/>
                </a:solidFill>
                <a:sym typeface="Wingdings" panose="05000000000000000000" pitchFamily="2" charset="2"/>
              </a:rPr>
              <a:t>[Pt Safety] </a:t>
            </a:r>
            <a:r>
              <a:rPr lang="en-US" sz="1100" dirty="0">
                <a:solidFill>
                  <a:srgbClr val="FFC000"/>
                </a:solidFill>
              </a:rPr>
              <a:t>[Added Work]</a:t>
            </a:r>
            <a:endParaRPr lang="en-US" sz="1100" dirty="0">
              <a:solidFill>
                <a:srgbClr val="FFC000"/>
              </a:solidFill>
              <a:sym typeface="Wingdings" panose="05000000000000000000" pitchFamily="2" charset="2"/>
            </a:endParaRPr>
          </a:p>
          <a:p>
            <a:pPr marL="0" indent="0">
              <a:buNone/>
            </a:pPr>
            <a:endParaRPr lang="en-US" sz="1400" dirty="0">
              <a:solidFill>
                <a:srgbClr val="FFC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10</a:t>
            </a:fld>
            <a:endParaRPr lang="en-US" altLang="en-US" dirty="0"/>
          </a:p>
        </p:txBody>
      </p:sp>
    </p:spTree>
    <p:extLst>
      <p:ext uri="{BB962C8B-B14F-4D97-AF65-F5344CB8AC3E}">
        <p14:creationId xmlns:p14="http://schemas.microsoft.com/office/powerpoint/2010/main" val="300336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ED4-F10D-4627-8EA2-3E69988EFC8B}"/>
              </a:ext>
            </a:extLst>
          </p:cNvPr>
          <p:cNvSpPr>
            <a:spLocks noGrp="1"/>
          </p:cNvSpPr>
          <p:nvPr>
            <p:ph type="title"/>
          </p:nvPr>
        </p:nvSpPr>
        <p:spPr/>
        <p:txBody>
          <a:bodyPr/>
          <a:lstStyle/>
          <a:p>
            <a:r>
              <a:rPr lang="en-US" dirty="0"/>
              <a:t>Lingering Questions </a:t>
            </a:r>
          </a:p>
        </p:txBody>
      </p:sp>
      <p:sp>
        <p:nvSpPr>
          <p:cNvPr id="3" name="Content Placeholder 2">
            <a:extLst>
              <a:ext uri="{FF2B5EF4-FFF2-40B4-BE49-F238E27FC236}">
                <a16:creationId xmlns:a16="http://schemas.microsoft.com/office/drawing/2014/main" id="{47A6E2FD-3249-44D3-B61D-A85814049018}"/>
              </a:ext>
            </a:extLst>
          </p:cNvPr>
          <p:cNvSpPr>
            <a:spLocks noGrp="1"/>
          </p:cNvSpPr>
          <p:nvPr>
            <p:ph idx="1"/>
          </p:nvPr>
        </p:nvSpPr>
        <p:spPr/>
        <p:txBody>
          <a:bodyPr/>
          <a:lstStyle/>
          <a:p>
            <a:r>
              <a:rPr lang="en-US" sz="1800" dirty="0">
                <a:solidFill>
                  <a:srgbClr val="00B0F0"/>
                </a:solidFill>
              </a:rPr>
              <a:t>Concerns about Cerner Millennium/MHS Genesis operating within two networks (VA and DoD MEDCOI)</a:t>
            </a:r>
          </a:p>
          <a:p>
            <a:pPr lvl="1"/>
            <a:r>
              <a:rPr lang="en-US" sz="1400" dirty="0"/>
              <a:t>what are the true effects of firewall (Palo Alto) on speed of accessing clinical/business applications across two networks?</a:t>
            </a:r>
          </a:p>
          <a:p>
            <a:pPr lvl="1"/>
            <a:r>
              <a:rPr lang="en-US" sz="1400" dirty="0"/>
              <a:t>continued use of AVHE (= applications access delays) needed?</a:t>
            </a:r>
          </a:p>
          <a:p>
            <a:pPr lvl="1"/>
            <a:r>
              <a:rPr lang="en-US" sz="1400" dirty="0"/>
              <a:t>will Cerner eliminate need to maintain orders portability functionalities? </a:t>
            </a:r>
          </a:p>
          <a:p>
            <a:pPr marL="457200" lvl="1" indent="0">
              <a:buNone/>
            </a:pPr>
            <a:endParaRPr lang="en-US" sz="1400" dirty="0"/>
          </a:p>
          <a:p>
            <a:r>
              <a:rPr lang="en-US" sz="1800" dirty="0">
                <a:solidFill>
                  <a:srgbClr val="00B0F0"/>
                </a:solidFill>
              </a:rPr>
              <a:t>Unknown interdependencies: FHCC </a:t>
            </a:r>
            <a:r>
              <a:rPr lang="en-US" sz="1800" dirty="0">
                <a:solidFill>
                  <a:srgbClr val="00B0F0"/>
                </a:solidFill>
                <a:sym typeface="Wingdings" panose="05000000000000000000" pitchFamily="2" charset="2"/>
              </a:rPr>
              <a:t> </a:t>
            </a:r>
            <a:r>
              <a:rPr lang="en-US" sz="1800" dirty="0">
                <a:solidFill>
                  <a:srgbClr val="00B0F0"/>
                </a:solidFill>
              </a:rPr>
              <a:t>VISN 12 </a:t>
            </a:r>
            <a:r>
              <a:rPr lang="en-US" sz="1800" dirty="0">
                <a:solidFill>
                  <a:srgbClr val="00B0F0"/>
                </a:solidFill>
                <a:sym typeface="Wingdings" panose="05000000000000000000" pitchFamily="2" charset="2"/>
              </a:rPr>
              <a:t></a:t>
            </a:r>
            <a:r>
              <a:rPr lang="en-US" sz="1800" dirty="0">
                <a:solidFill>
                  <a:srgbClr val="00B0F0"/>
                </a:solidFill>
              </a:rPr>
              <a:t> DHA</a:t>
            </a:r>
          </a:p>
          <a:p>
            <a:pPr lvl="1"/>
            <a:r>
              <a:rPr lang="en-US" sz="1400" dirty="0"/>
              <a:t>will Cerner operationally be better for FHCC (and VISN12 &amp; DHA) versus continued implementation of current capabilities and workarounds?</a:t>
            </a:r>
          </a:p>
          <a:p>
            <a:pPr marL="457200" lvl="1" indent="0">
              <a:buNone/>
            </a:pPr>
            <a:endParaRPr lang="en-US" sz="1400" dirty="0">
              <a:solidFill>
                <a:srgbClr val="00B0F0"/>
              </a:solidFill>
            </a:endParaRPr>
          </a:p>
          <a:p>
            <a:r>
              <a:rPr lang="en-US" sz="1800" dirty="0">
                <a:solidFill>
                  <a:srgbClr val="00B0F0"/>
                </a:solidFill>
              </a:rPr>
              <a:t>Truly “One” Cerner?</a:t>
            </a:r>
          </a:p>
          <a:p>
            <a:pPr lvl="1"/>
            <a:r>
              <a:rPr lang="en-US" sz="1400" dirty="0"/>
              <a:t>will FHCC’s one Cerner be able to easily extract accurately translated and computable data from Cerner’s central data center when called upon to satisfy DHA/VACO—within industry standards? Proof?</a:t>
            </a:r>
          </a:p>
          <a:p>
            <a:endParaRPr lang="en-US" dirty="0"/>
          </a:p>
        </p:txBody>
      </p:sp>
      <p:sp>
        <p:nvSpPr>
          <p:cNvPr id="4" name="Slide Number Placeholder 3">
            <a:extLst>
              <a:ext uri="{FF2B5EF4-FFF2-40B4-BE49-F238E27FC236}">
                <a16:creationId xmlns:a16="http://schemas.microsoft.com/office/drawing/2014/main" id="{01140017-6BAB-4EEF-A2F5-1AD7549AA716}"/>
              </a:ext>
            </a:extLst>
          </p:cNvPr>
          <p:cNvSpPr>
            <a:spLocks noGrp="1"/>
          </p:cNvSpPr>
          <p:nvPr>
            <p:ph type="sldNum" sz="quarter" idx="10"/>
          </p:nvPr>
        </p:nvSpPr>
        <p:spPr/>
        <p:txBody>
          <a:bodyPr/>
          <a:lstStyle/>
          <a:p>
            <a:pPr>
              <a:defRPr/>
            </a:pPr>
            <a:fld id="{35CCB6A0-CED3-47BE-A28B-8A68E74B2A21}" type="slidenum">
              <a:rPr lang="en-US" altLang="en-US" smtClean="0"/>
              <a:pPr>
                <a:defRPr/>
              </a:pPr>
              <a:t>11</a:t>
            </a:fld>
            <a:endParaRPr lang="en-US" altLang="en-US" dirty="0"/>
          </a:p>
        </p:txBody>
      </p:sp>
    </p:spTree>
    <p:extLst>
      <p:ext uri="{BB962C8B-B14F-4D97-AF65-F5344CB8AC3E}">
        <p14:creationId xmlns:p14="http://schemas.microsoft.com/office/powerpoint/2010/main" val="203994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2B1D-DE26-4890-94E6-A89B9F2EE113}"/>
              </a:ext>
            </a:extLst>
          </p:cNvPr>
          <p:cNvSpPr>
            <a:spLocks noGrp="1"/>
          </p:cNvSpPr>
          <p:nvPr>
            <p:ph type="title"/>
          </p:nvPr>
        </p:nvSpPr>
        <p:spPr/>
        <p:txBody>
          <a:bodyPr/>
          <a:lstStyle/>
          <a:p>
            <a:r>
              <a:rPr lang="en-US" dirty="0">
                <a:latin typeface="+mj-lt"/>
              </a:rPr>
              <a:t>JAL FHCC Top 10</a:t>
            </a:r>
            <a:br>
              <a:rPr lang="en-US" dirty="0">
                <a:latin typeface="+mj-lt"/>
              </a:rPr>
            </a:br>
            <a:r>
              <a:rPr lang="en-US" dirty="0">
                <a:latin typeface="+mj-lt"/>
              </a:rPr>
              <a:t>Functional Enhancements List</a:t>
            </a:r>
          </a:p>
        </p:txBody>
      </p:sp>
      <p:graphicFrame>
        <p:nvGraphicFramePr>
          <p:cNvPr id="5" name="Table 4">
            <a:extLst>
              <a:ext uri="{FF2B5EF4-FFF2-40B4-BE49-F238E27FC236}">
                <a16:creationId xmlns:a16="http://schemas.microsoft.com/office/drawing/2014/main" id="{7E7E7D5E-5DE8-4A82-BFB0-E993105AFFF6}"/>
              </a:ext>
            </a:extLst>
          </p:cNvPr>
          <p:cNvGraphicFramePr>
            <a:graphicFrameLocks noGrp="1"/>
          </p:cNvGraphicFramePr>
          <p:nvPr>
            <p:extLst>
              <p:ext uri="{D42A27DB-BD31-4B8C-83A1-F6EECF244321}">
                <p14:modId xmlns:p14="http://schemas.microsoft.com/office/powerpoint/2010/main" val="1385940352"/>
              </p:ext>
            </p:extLst>
          </p:nvPr>
        </p:nvGraphicFramePr>
        <p:xfrm>
          <a:off x="1" y="990601"/>
          <a:ext cx="9143999" cy="5863201"/>
        </p:xfrm>
        <a:graphic>
          <a:graphicData uri="http://schemas.openxmlformats.org/drawingml/2006/table">
            <a:tbl>
              <a:tblPr firstRow="1" bandRow="1">
                <a:tableStyleId>{5C22544A-7EE6-4342-B048-85BDC9FD1C3A}</a:tableStyleId>
              </a:tblPr>
              <a:tblGrid>
                <a:gridCol w="629405">
                  <a:extLst>
                    <a:ext uri="{9D8B030D-6E8A-4147-A177-3AD203B41FA5}">
                      <a16:colId xmlns:a16="http://schemas.microsoft.com/office/drawing/2014/main" val="1538441086"/>
                    </a:ext>
                  </a:extLst>
                </a:gridCol>
                <a:gridCol w="2108835">
                  <a:extLst>
                    <a:ext uri="{9D8B030D-6E8A-4147-A177-3AD203B41FA5}">
                      <a16:colId xmlns:a16="http://schemas.microsoft.com/office/drawing/2014/main" val="3781001286"/>
                    </a:ext>
                  </a:extLst>
                </a:gridCol>
                <a:gridCol w="1376559">
                  <a:extLst>
                    <a:ext uri="{9D8B030D-6E8A-4147-A177-3AD203B41FA5}">
                      <a16:colId xmlns:a16="http://schemas.microsoft.com/office/drawing/2014/main" val="1690374098"/>
                    </a:ext>
                  </a:extLst>
                </a:gridCol>
                <a:gridCol w="5029200">
                  <a:extLst>
                    <a:ext uri="{9D8B030D-6E8A-4147-A177-3AD203B41FA5}">
                      <a16:colId xmlns:a16="http://schemas.microsoft.com/office/drawing/2014/main" val="2140999233"/>
                    </a:ext>
                  </a:extLst>
                </a:gridCol>
              </a:tblGrid>
              <a:tr h="322307">
                <a:tc>
                  <a:txBody>
                    <a:bodyPr/>
                    <a:lstStyle/>
                    <a:p>
                      <a:pPr algn="ctr"/>
                      <a:endParaRPr lang="en-US" sz="1400" dirty="0">
                        <a:latin typeface="+mn-lt"/>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dirty="0">
                          <a:latin typeface="+mn-lt"/>
                          <a:cs typeface="Arial" panose="020B0604020202020204" pitchFamily="34" charset="0"/>
                        </a:rPr>
                        <a:t>Capability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dirty="0">
                          <a:latin typeface="+mn-lt"/>
                          <a:cs typeface="Arial" panose="020B0604020202020204" pitchFamily="34" charset="0"/>
                        </a:rPr>
                        <a:t>POC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400" dirty="0">
                          <a:latin typeface="+mn-lt"/>
                          <a:cs typeface="Arial" panose="020B0604020202020204" pitchFamily="34" charset="0"/>
                        </a:rPr>
                        <a:t>Description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777103845"/>
                  </a:ext>
                </a:extLst>
              </a:tr>
              <a:tr h="395783">
                <a:tc rowSpan="3">
                  <a:txBody>
                    <a:bodyPr/>
                    <a:lstStyle/>
                    <a:p>
                      <a:pPr algn="ctr" fontAlgn="ctr"/>
                      <a:r>
                        <a:rPr lang="en-US" sz="1400" b="1" i="0" u="none" strike="noStrike" dirty="0">
                          <a:solidFill>
                            <a:srgbClr val="000000"/>
                          </a:solidFill>
                          <a:effectLst/>
                          <a:latin typeface="+mn-lt"/>
                          <a:cs typeface="Arial" panose="020B0604020202020204" pitchFamily="34" charset="0"/>
                        </a:rPr>
                        <a:t>Category 1</a:t>
                      </a:r>
                    </a:p>
                    <a:p>
                      <a:pPr algn="ctr" fontAlgn="ctr"/>
                      <a:r>
                        <a:rPr lang="en-US" sz="1400" b="0" i="0" u="none" strike="noStrike" dirty="0">
                          <a:solidFill>
                            <a:schemeClr val="tx2"/>
                          </a:solidFill>
                          <a:effectLst/>
                          <a:latin typeface="+mn-lt"/>
                          <a:cs typeface="Arial" panose="020B0604020202020204" pitchFamily="34" charset="0"/>
                        </a:rPr>
                        <a:t>Defect Repairs</a:t>
                      </a:r>
                    </a:p>
                  </a:txBody>
                  <a:tcPr marL="0" marR="0" marT="0" marB="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endParaRPr lang="en-US" sz="1200" b="0" i="0" u="none" strike="noStrike" dirty="0">
                        <a:solidFill>
                          <a:srgbClr val="000000"/>
                        </a:solidFill>
                        <a:effectLst/>
                        <a:latin typeface="+mn-lt"/>
                        <a:cs typeface="Arial" panose="020B0604020202020204" pitchFamily="34" charset="0"/>
                      </a:endParaRPr>
                    </a:p>
                    <a:p>
                      <a:pPr algn="l" fontAlgn="t"/>
                      <a:r>
                        <a:rPr lang="en-US" sz="1200" b="0" i="0" u="none" strike="noStrike" dirty="0">
                          <a:solidFill>
                            <a:srgbClr val="000000"/>
                          </a:solidFill>
                          <a:effectLst/>
                          <a:latin typeface="+mn-lt"/>
                          <a:cs typeface="Arial" panose="020B0604020202020204" pitchFamily="34" charset="0"/>
                        </a:rPr>
                        <a:t> 1. Joint Patient Registration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dirty="0">
                          <a:solidFill>
                            <a:prstClr val="black"/>
                          </a:solidFill>
                          <a:latin typeface="Calibri" panose="020F0502020204030204" pitchFamily="34" charset="0"/>
                          <a:ea typeface="+mn-ea"/>
                        </a:rPr>
                        <a:t>Tracey Isom</a:t>
                      </a:r>
                      <a:endParaRPr lang="en-US" sz="1200" b="0" i="0" u="none" strike="noStrike" kern="1200" dirty="0">
                        <a:solidFill>
                          <a:srgbClr val="000000"/>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dirty="0"/>
                        <a:t>To have a “Reliable” indicator (Green Check Mark) in Joint Registration that affirms the patient’s VistA/MVI and CHCS/DEERS records are linked</a:t>
                      </a:r>
                      <a:endParaRPr lang="en-US" sz="1200" b="0" i="0" u="none" strike="noStrike" dirty="0">
                        <a:solidFill>
                          <a:srgbClr val="000000"/>
                        </a:solidFill>
                        <a:effectLst/>
                        <a:latin typeface="+mn-lt"/>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970362"/>
                  </a:ext>
                </a:extLst>
              </a:tr>
              <a:tr h="398939">
                <a:tc vMerge="1">
                  <a:txBody>
                    <a:bodyPr/>
                    <a:lstStyle/>
                    <a:p>
                      <a:pPr algn="ctr" fontAlgn="ctr"/>
                      <a:endParaRPr lang="en-US" sz="115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 6. Laboratory - Radiology</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Janki Patel, Nirali Patel, Edwin </a:t>
                      </a:r>
                      <a:r>
                        <a:rPr lang="en-US" sz="1200" b="0" i="0" u="none" strike="noStrike" kern="1200" dirty="0" err="1">
                          <a:solidFill>
                            <a:srgbClr val="000000"/>
                          </a:solidFill>
                          <a:effectLst/>
                          <a:latin typeface="+mn-lt"/>
                          <a:ea typeface="+mn-ea"/>
                          <a:cs typeface="Arial" panose="020B0604020202020204" pitchFamily="34" charset="0"/>
                        </a:rPr>
                        <a:t>Zaptana</a:t>
                      </a:r>
                      <a:r>
                        <a:rPr lang="en-US" sz="1200" b="0" i="0" u="none" strike="noStrike" kern="1200" dirty="0">
                          <a:solidFill>
                            <a:srgbClr val="000000"/>
                          </a:solidFill>
                          <a:effectLst/>
                          <a:latin typeface="+mn-lt"/>
                          <a:ea typeface="+mn-ea"/>
                          <a:cs typeface="Arial" panose="020B0604020202020204" pitchFamily="34" charset="0"/>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Ensure and enhance the HL7 message transmissions for CPRS Anatomic Pathology orders and VistA accessioning message traffic </a:t>
                      </a:r>
                      <a:r>
                        <a:rPr lang="en-US" sz="1200" b="0" i="0" u="none" strike="noStrike" kern="1200" dirty="0">
                          <a:solidFill>
                            <a:srgbClr val="FF0000"/>
                          </a:solidFill>
                          <a:effectLst/>
                          <a:latin typeface="+mn-lt"/>
                          <a:ea typeface="+mn-ea"/>
                          <a:cs typeface="Arial" panose="020B0604020202020204" pitchFamily="34" charset="0"/>
                        </a:rPr>
                        <a:t>*</a:t>
                      </a:r>
                      <a:r>
                        <a:rPr lang="en-US" sz="1200" b="0" i="0" u="none" strike="noStrike" dirty="0">
                          <a:solidFill>
                            <a:srgbClr val="FF0000"/>
                          </a:solidFill>
                          <a:effectLst/>
                          <a:latin typeface="+mn-lt"/>
                          <a:cs typeface="Arial" panose="020B0604020202020204" pitchFamily="34" charset="0"/>
                        </a:rPr>
                        <a:t>PS</a:t>
                      </a:r>
                      <a:endParaRPr lang="en-US" sz="1200" b="0" i="0" u="none" strike="noStrike" dirty="0">
                        <a:solidFill>
                          <a:srgbClr val="000000"/>
                        </a:solidFill>
                        <a:effectLst/>
                        <a:latin typeface="+mn-lt"/>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2530835"/>
                  </a:ext>
                </a:extLst>
              </a:tr>
              <a:tr h="406970">
                <a:tc vMerge="1">
                  <a:txBody>
                    <a:bodyPr/>
                    <a:lstStyle/>
                    <a:p>
                      <a:pPr algn="ctr" fontAlgn="ctr"/>
                      <a:endParaRPr lang="en-US" sz="115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 7. Laboratory</a:t>
                      </a:r>
                      <a:endParaRPr lang="en-US" sz="10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Janki Patel, Nirali Patel</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Ability to retransmit failed cytology/surgical pathology reports via the Retry GUI Tool</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512495"/>
                  </a:ext>
                </a:extLst>
              </a:tr>
              <a:tr h="533400">
                <a:tc rowSpan="6">
                  <a:txBody>
                    <a:bodyPr/>
                    <a:lstStyle/>
                    <a:p>
                      <a:pPr algn="ctr" fontAlgn="ctr"/>
                      <a:r>
                        <a:rPr lang="en-US" sz="1400" b="1" i="0" u="none" strike="noStrike" kern="1200" dirty="0">
                          <a:solidFill>
                            <a:srgbClr val="000000"/>
                          </a:solidFill>
                          <a:effectLst/>
                          <a:latin typeface="+mn-lt"/>
                          <a:ea typeface="+mn-ea"/>
                          <a:cs typeface="Arial" panose="020B0604020202020204" pitchFamily="34" charset="0"/>
                        </a:rPr>
                        <a:t>Category 2</a:t>
                      </a:r>
                    </a:p>
                    <a:p>
                      <a:pPr algn="ctr" fontAlgn="ctr"/>
                      <a:r>
                        <a:rPr lang="en-US" sz="1400" b="0" i="0" u="none" strike="noStrike" kern="1200" dirty="0">
                          <a:solidFill>
                            <a:schemeClr val="tx2"/>
                          </a:solidFill>
                          <a:effectLst/>
                          <a:latin typeface="+mn-lt"/>
                          <a:ea typeface="+mn-ea"/>
                          <a:cs typeface="Arial" panose="020B0604020202020204" pitchFamily="34" charset="0"/>
                        </a:rPr>
                        <a:t>New Enhancements</a:t>
                      </a:r>
                    </a:p>
                  </a:txBody>
                  <a:tcPr marL="0" marR="0" marT="0" marB="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 </a:t>
                      </a:r>
                      <a:r>
                        <a:rPr lang="en-US" sz="1200" b="0" dirty="0"/>
                        <a:t>2. Progress Notes and Encounters - </a:t>
                      </a:r>
                      <a:r>
                        <a:rPr lang="en-US" sz="1200" b="0" i="0" u="none" strike="noStrike" dirty="0">
                          <a:solidFill>
                            <a:srgbClr val="000000"/>
                          </a:solidFill>
                          <a:effectLst/>
                          <a:latin typeface="+mn-lt"/>
                          <a:cs typeface="Arial" panose="020B0604020202020204" pitchFamily="34" charset="0"/>
                        </a:rPr>
                        <a:t>Outside of Baseline Requirements</a:t>
                      </a:r>
                      <a:endParaRPr lang="en-US" sz="10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Yvette Batie </a:t>
                      </a:r>
                    </a:p>
                    <a:p>
                      <a:pPr marL="60325" indent="0" algn="l" fontAlgn="t"/>
                      <a:r>
                        <a:rPr lang="en-US" sz="1200" b="0" i="0" u="none" strike="noStrike" kern="1200" dirty="0">
                          <a:solidFill>
                            <a:srgbClr val="000000"/>
                          </a:solidFill>
                          <a:effectLst/>
                          <a:latin typeface="+mn-lt"/>
                          <a:ea typeface="+mn-ea"/>
                          <a:cs typeface="Arial" panose="020B0604020202020204" pitchFamily="34" charset="0"/>
                        </a:rPr>
                        <a:t>Rhonda Paulson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Ability for Progress Notes in computer</a:t>
                      </a:r>
                      <a:r>
                        <a:rPr lang="en-US" sz="1200" b="0" i="0" u="none" strike="noStrike" baseline="0" dirty="0">
                          <a:solidFill>
                            <a:srgbClr val="000000"/>
                          </a:solidFill>
                          <a:effectLst/>
                          <a:latin typeface="+mn-lt"/>
                          <a:cs typeface="Arial" panose="020B0604020202020204" pitchFamily="34" charset="0"/>
                        </a:rPr>
                        <a:t> patient records (</a:t>
                      </a:r>
                      <a:r>
                        <a:rPr lang="en-US" sz="1200" b="0" i="0" u="none" strike="noStrike" dirty="0">
                          <a:solidFill>
                            <a:srgbClr val="000000"/>
                          </a:solidFill>
                          <a:effectLst/>
                          <a:latin typeface="+mn-lt"/>
                          <a:cs typeface="Arial" panose="020B0604020202020204" pitchFamily="34" charset="0"/>
                        </a:rPr>
                        <a:t>CPRs) and Encounters in AHLTA to cross between systems via ORP</a:t>
                      </a:r>
                      <a:r>
                        <a:rPr lang="en-US" sz="1200" b="0" i="0" u="none" strike="noStrike" kern="1200" dirty="0">
                          <a:solidFill>
                            <a:srgbClr val="FF0000"/>
                          </a:solidFill>
                          <a:effectLst/>
                          <a:latin typeface="+mn-lt"/>
                          <a:ea typeface="+mn-ea"/>
                          <a:cs typeface="Arial" panose="020B0604020202020204" pitchFamily="34" charset="0"/>
                        </a:rPr>
                        <a:t> *</a:t>
                      </a:r>
                      <a:r>
                        <a:rPr lang="en-US" sz="1200" b="0" i="0" u="none" strike="noStrike" dirty="0">
                          <a:solidFill>
                            <a:srgbClr val="FF0000"/>
                          </a:solidFill>
                          <a:effectLst/>
                          <a:latin typeface="+mn-lt"/>
                          <a:cs typeface="Arial" panose="020B0604020202020204" pitchFamily="34" charset="0"/>
                        </a:rPr>
                        <a:t>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380280"/>
                  </a:ext>
                </a:extLst>
              </a:tr>
              <a:tr h="365760">
                <a:tc vMerge="1">
                  <a:txBody>
                    <a:bodyPr/>
                    <a:lstStyle/>
                    <a:p>
                      <a:pPr algn="ctr" fontAlgn="ctr"/>
                      <a:endParaRPr lang="en-US" sz="115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 3. </a:t>
                      </a:r>
                      <a:r>
                        <a:rPr lang="en-US" sz="1200" b="0" dirty="0">
                          <a:solidFill>
                            <a:srgbClr val="000000"/>
                          </a:solidFill>
                        </a:rPr>
                        <a:t>Allergy Portability</a:t>
                      </a:r>
                      <a:r>
                        <a:rPr lang="en-US" sz="1200" b="0" dirty="0"/>
                        <a:t> - </a:t>
                      </a:r>
                      <a:r>
                        <a:rPr lang="en-US" sz="1200" b="0" i="0" u="none" strike="noStrike" dirty="0">
                          <a:solidFill>
                            <a:srgbClr val="000000"/>
                          </a:solidFill>
                          <a:effectLst/>
                          <a:latin typeface="+mn-lt"/>
                          <a:cs typeface="Arial" panose="020B0604020202020204" pitchFamily="34" charset="0"/>
                        </a:rPr>
                        <a:t>Outside of Baseline Requirements </a:t>
                      </a:r>
                      <a:endParaRPr lang="en-US" sz="12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Sherri Stoecklein, Kathy </a:t>
                      </a:r>
                      <a:r>
                        <a:rPr lang="en-US" sz="1200" b="0" i="0" u="none" strike="noStrike" kern="1200" dirty="0" err="1">
                          <a:solidFill>
                            <a:srgbClr val="000000"/>
                          </a:solidFill>
                          <a:effectLst/>
                          <a:latin typeface="+mn-lt"/>
                          <a:ea typeface="+mn-ea"/>
                          <a:cs typeface="Arial" panose="020B0604020202020204" pitchFamily="34" charset="0"/>
                        </a:rPr>
                        <a:t>Gluzinski</a:t>
                      </a:r>
                      <a:endParaRPr lang="en-US" sz="1200" b="0" i="0" u="none" strike="noStrike" kern="1200" dirty="0">
                        <a:solidFill>
                          <a:srgbClr val="000000"/>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Allergy Portability:  Real Time Synchronization of DoD and VA patient allergy information </a:t>
                      </a:r>
                      <a:r>
                        <a:rPr lang="en-US" sz="1200" b="0" i="0" u="none" strike="noStrike" kern="1200" dirty="0">
                          <a:solidFill>
                            <a:srgbClr val="FF0000"/>
                          </a:solidFill>
                          <a:effectLst/>
                          <a:latin typeface="+mn-lt"/>
                          <a:ea typeface="+mn-ea"/>
                          <a:cs typeface="Arial" panose="020B0604020202020204" pitchFamily="34" charset="0"/>
                        </a:rPr>
                        <a:t>*</a:t>
                      </a:r>
                      <a:r>
                        <a:rPr lang="en-US" sz="1200" b="0" i="0" u="none" strike="noStrike" dirty="0">
                          <a:solidFill>
                            <a:srgbClr val="FF0000"/>
                          </a:solidFill>
                          <a:effectLst/>
                          <a:latin typeface="+mn-lt"/>
                          <a:cs typeface="Arial" panose="020B0604020202020204" pitchFamily="34" charset="0"/>
                        </a:rPr>
                        <a:t>PS</a:t>
                      </a:r>
                      <a:endParaRPr lang="en-US" sz="1200" b="0" i="0" u="none" strike="noStrike" dirty="0">
                        <a:solidFill>
                          <a:srgbClr val="000000"/>
                        </a:solidFill>
                        <a:effectLst/>
                        <a:latin typeface="+mn-lt"/>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906607"/>
                  </a:ext>
                </a:extLst>
              </a:tr>
              <a:tr h="381000">
                <a:tc vMerge="1">
                  <a:txBody>
                    <a:bodyPr/>
                    <a:lstStyle/>
                    <a:p>
                      <a:pPr algn="ctr" fontAlgn="ctr"/>
                      <a:endParaRPr lang="en-US" sz="115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4. Orders Portability</a:t>
                      </a:r>
                      <a:endParaRPr lang="en-US" sz="12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Yvette Batie </a:t>
                      </a:r>
                    </a:p>
                    <a:p>
                      <a:pPr marL="60325" indent="0" algn="l" fontAlgn="t"/>
                      <a:r>
                        <a:rPr lang="en-US" sz="1200" b="0" i="0" u="none" strike="noStrike" kern="1200" dirty="0">
                          <a:solidFill>
                            <a:srgbClr val="000000"/>
                          </a:solidFill>
                          <a:effectLst/>
                          <a:latin typeface="+mn-lt"/>
                          <a:ea typeface="+mn-ea"/>
                          <a:cs typeface="Arial" panose="020B0604020202020204" pitchFamily="34" charset="0"/>
                        </a:rPr>
                        <a:t>Rhonda Paulson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Failsafe:  Each system (VistA/CHCS, or respective ESBs) must determine validity/accuracy of outbound Lab/Rad/Consult messages </a:t>
                      </a:r>
                      <a:r>
                        <a:rPr lang="en-US" sz="1200" b="0" i="0" u="none" strike="noStrike" kern="1200" dirty="0">
                          <a:solidFill>
                            <a:srgbClr val="FF0000"/>
                          </a:solidFill>
                          <a:effectLst/>
                          <a:latin typeface="+mn-lt"/>
                          <a:ea typeface="+mn-ea"/>
                          <a:cs typeface="Arial" panose="020B0604020202020204" pitchFamily="34" charset="0"/>
                        </a:rPr>
                        <a:t>*</a:t>
                      </a:r>
                      <a:r>
                        <a:rPr lang="en-US" sz="1200" b="0" i="0" u="none" strike="noStrike" dirty="0">
                          <a:solidFill>
                            <a:srgbClr val="FF0000"/>
                          </a:solidFill>
                          <a:effectLst/>
                          <a:latin typeface="+mn-lt"/>
                          <a:cs typeface="Arial" panose="020B0604020202020204" pitchFamily="34" charset="0"/>
                        </a:rPr>
                        <a:t>PS</a:t>
                      </a:r>
                      <a:endParaRPr lang="en-US" sz="1200" b="0" i="0" u="none" strike="noStrike" dirty="0">
                        <a:solidFill>
                          <a:srgbClr val="000000"/>
                        </a:solidFill>
                        <a:effectLst/>
                        <a:latin typeface="+mn-lt"/>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106108"/>
                  </a:ext>
                </a:extLst>
              </a:tr>
              <a:tr h="435533">
                <a:tc vMerge="1">
                  <a:txBody>
                    <a:bodyPr/>
                    <a:lstStyle/>
                    <a:p>
                      <a:pPr algn="ctr" fontAlgn="ctr"/>
                      <a:endParaRPr lang="en-US" sz="115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5. Consults -Pharmacy</a:t>
                      </a:r>
                      <a:endParaRPr lang="en-US" sz="12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Sherri Stoecklein, Kathy </a:t>
                      </a:r>
                      <a:r>
                        <a:rPr lang="en-US" sz="1200" b="0" i="0" u="none" strike="noStrike" kern="1200" dirty="0" err="1">
                          <a:solidFill>
                            <a:srgbClr val="000000"/>
                          </a:solidFill>
                          <a:effectLst/>
                          <a:latin typeface="+mn-lt"/>
                          <a:ea typeface="+mn-ea"/>
                          <a:cs typeface="Arial" panose="020B0604020202020204" pitchFamily="34" charset="0"/>
                        </a:rPr>
                        <a:t>Gluzinski</a:t>
                      </a:r>
                      <a:endParaRPr lang="en-US" sz="1200" b="0" i="0" u="none" strike="noStrike" kern="1200" dirty="0">
                        <a:solidFill>
                          <a:srgbClr val="000000"/>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Per the JAL FHCC Informatics Report, the site "desires a Pharmacy ORP solution to be developed” </a:t>
                      </a:r>
                      <a:r>
                        <a:rPr lang="en-US" sz="1200" b="0" i="0" u="none" strike="noStrike" kern="1200" dirty="0">
                          <a:solidFill>
                            <a:srgbClr val="FF0000"/>
                          </a:solidFill>
                          <a:effectLst/>
                          <a:latin typeface="+mn-lt"/>
                          <a:ea typeface="+mn-ea"/>
                          <a:cs typeface="Arial" panose="020B0604020202020204" pitchFamily="34" charset="0"/>
                        </a:rPr>
                        <a:t>*</a:t>
                      </a:r>
                      <a:r>
                        <a:rPr lang="en-US" sz="1200" b="0" i="0" u="none" strike="noStrike" dirty="0">
                          <a:solidFill>
                            <a:srgbClr val="FF0000"/>
                          </a:solidFill>
                          <a:effectLst/>
                          <a:latin typeface="+mn-lt"/>
                          <a:cs typeface="Arial" panose="020B0604020202020204" pitchFamily="34" charset="0"/>
                        </a:rPr>
                        <a:t>PS</a:t>
                      </a:r>
                      <a:endParaRPr lang="en-US" sz="1200" b="0" i="0" u="none" strike="noStrike" dirty="0">
                        <a:solidFill>
                          <a:srgbClr val="000000"/>
                        </a:solidFill>
                        <a:effectLst/>
                        <a:latin typeface="+mn-lt"/>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518876"/>
                  </a:ext>
                </a:extLst>
              </a:tr>
              <a:tr h="402667">
                <a:tc vMerge="1">
                  <a:txBody>
                    <a:bodyPr/>
                    <a:lstStyle/>
                    <a:p>
                      <a:pPr algn="ctr" fontAlgn="ctr"/>
                      <a:endParaRPr lang="en-US" sz="115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 8. Outside of Baseline Requirements </a:t>
                      </a:r>
                      <a:endParaRPr lang="en-US" sz="12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Norman Lee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Outpatient Appointing- Per JAL FHCC Informatics Report, implementing a joint outpatient appointment scheduling capability is recommended </a:t>
                      </a:r>
                      <a:r>
                        <a:rPr lang="en-US" sz="1200" b="0" i="0" u="none" strike="noStrike" kern="1200" dirty="0">
                          <a:solidFill>
                            <a:srgbClr val="FF0000"/>
                          </a:solidFill>
                          <a:effectLst/>
                          <a:latin typeface="+mn-lt"/>
                          <a:ea typeface="+mn-ea"/>
                          <a:cs typeface="Arial" panose="020B0604020202020204" pitchFamily="34" charset="0"/>
                        </a:rPr>
                        <a:t>*PS</a:t>
                      </a:r>
                      <a:endParaRPr lang="en-US" sz="1200" b="0" i="0" u="none" strike="noStrike" dirty="0">
                        <a:solidFill>
                          <a:srgbClr val="000000"/>
                        </a:solidFill>
                        <a:effectLst/>
                        <a:latin typeface="+mn-lt"/>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597097"/>
                  </a:ext>
                </a:extLst>
              </a:tr>
              <a:tr h="574472">
                <a:tc vMerge="1">
                  <a:txBody>
                    <a:bodyPr/>
                    <a:lstStyle/>
                    <a:p>
                      <a:pPr algn="ctr" fontAlgn="ctr"/>
                      <a:endParaRPr lang="en-US" sz="115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10. Financial Management </a:t>
                      </a:r>
                      <a:endParaRPr lang="en-US" sz="12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lang="en-US" sz="1200" b="0" i="0" u="none" strike="noStrike" kern="1200" noProof="0" dirty="0">
                          <a:solidFill>
                            <a:srgbClr val="000000"/>
                          </a:solidFill>
                          <a:effectLst/>
                          <a:latin typeface="+mn-lt"/>
                          <a:ea typeface="+mn-ea"/>
                          <a:cs typeface="Arial" panose="020B0604020202020204" pitchFamily="34" charset="0"/>
                        </a:rPr>
                        <a:t>Veronica J. Gabriel</a:t>
                      </a:r>
                    </a:p>
                    <a:p>
                      <a:pPr algn="l"/>
                      <a:r>
                        <a:rPr lang="en-US" sz="1200" b="0" i="0" u="none" strike="noStrike" kern="1200" dirty="0">
                          <a:solidFill>
                            <a:srgbClr val="000000"/>
                          </a:solidFill>
                          <a:effectLst/>
                          <a:latin typeface="+mn-lt"/>
                          <a:ea typeface="+mn-ea"/>
                          <a:cs typeface="Arial" panose="020B0604020202020204" pitchFamily="34" charset="0"/>
                        </a:rPr>
                        <a:t>Dwayne Meeker</a:t>
                      </a:r>
                    </a:p>
                    <a:p>
                      <a:pPr algn="l"/>
                      <a:r>
                        <a:rPr lang="en-US" sz="1200" b="0" i="0" u="none" strike="noStrike" kern="1200" noProof="0" dirty="0">
                          <a:solidFill>
                            <a:srgbClr val="000000"/>
                          </a:solidFill>
                          <a:effectLst/>
                          <a:latin typeface="+mn-lt"/>
                          <a:ea typeface="+mn-ea"/>
                          <a:cs typeface="Arial" panose="020B0604020202020204" pitchFamily="34" charset="0"/>
                        </a:rPr>
                        <a:t>Theodore M </a:t>
                      </a:r>
                      <a:r>
                        <a:rPr lang="en-US" sz="1200" b="0" i="0" u="none" strike="noStrike" kern="1200" noProof="0" dirty="0" err="1">
                          <a:solidFill>
                            <a:srgbClr val="000000"/>
                          </a:solidFill>
                          <a:effectLst/>
                          <a:latin typeface="+mn-lt"/>
                          <a:ea typeface="+mn-ea"/>
                          <a:cs typeface="Arial" panose="020B0604020202020204" pitchFamily="34" charset="0"/>
                        </a:rPr>
                        <a:t>Jaditz</a:t>
                      </a:r>
                      <a:endParaRPr lang="en-US" sz="1200" b="0" i="0" u="none" strike="noStrike" kern="1200" dirty="0">
                        <a:solidFill>
                          <a:srgbClr val="000000"/>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Desire to have Financial Management Tool re-designed to allow timely upload of DoD workload files and automated approval and validation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1584893"/>
                  </a:ext>
                </a:extLst>
              </a:tr>
              <a:tr h="1406728">
                <a:tc>
                  <a:txBody>
                    <a:bodyPr/>
                    <a:lstStyle/>
                    <a:p>
                      <a:pPr algn="ctr" fontAlgn="ctr"/>
                      <a:endParaRPr lang="en-US" sz="1150" b="0" i="0" u="none" strike="noStrike" dirty="0">
                        <a:solidFill>
                          <a:srgbClr val="000000"/>
                        </a:solidFill>
                        <a:effectLst/>
                        <a:latin typeface="+mn-lt"/>
                        <a:cs typeface="Arial" panose="020B0604020202020204" pitchFamily="34" charset="0"/>
                      </a:endParaRPr>
                    </a:p>
                    <a:p>
                      <a:pPr algn="ctr" fontAlgn="ctr"/>
                      <a:r>
                        <a:rPr lang="en-US" sz="1400" b="1" i="0" u="none" strike="noStrike" kern="1200" dirty="0">
                          <a:solidFill>
                            <a:schemeClr val="tx1"/>
                          </a:solidFill>
                          <a:effectLst/>
                          <a:latin typeface="+mn-lt"/>
                          <a:ea typeface="+mn-ea"/>
                          <a:cs typeface="Arial" panose="020B0604020202020204" pitchFamily="34" charset="0"/>
                        </a:rPr>
                        <a:t>Category 3 </a:t>
                      </a:r>
                    </a:p>
                    <a:p>
                      <a:pPr algn="ctr" fontAlgn="ctr"/>
                      <a:r>
                        <a:rPr lang="en-US" sz="1400" b="0" i="0" u="none" strike="noStrike" kern="1200" dirty="0">
                          <a:solidFill>
                            <a:schemeClr val="tx2"/>
                          </a:solidFill>
                          <a:effectLst/>
                          <a:latin typeface="+mn-lt"/>
                          <a:ea typeface="+mn-ea"/>
                          <a:cs typeface="Arial" panose="020B0604020202020204" pitchFamily="34" charset="0"/>
                        </a:rPr>
                        <a:t>Further Analysis </a:t>
                      </a:r>
                    </a:p>
                  </a:txBody>
                  <a:tcPr marL="0" marR="0" marT="0" marB="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200" b="0" i="0" u="none" strike="noStrike" dirty="0">
                          <a:solidFill>
                            <a:srgbClr val="000000"/>
                          </a:solidFill>
                          <a:effectLst/>
                          <a:latin typeface="+mn-lt"/>
                          <a:cs typeface="Arial" panose="020B0604020202020204" pitchFamily="34" charset="0"/>
                        </a:rPr>
                        <a:t> 9. Other Identified Needs</a:t>
                      </a:r>
                      <a:endParaRPr lang="en-US" sz="1200" b="0" i="0" u="none" strike="noStrike" kern="1200" dirty="0">
                        <a:solidFill>
                          <a:schemeClr val="tx2"/>
                        </a:solidFill>
                        <a:effectLst/>
                        <a:latin typeface="+mn-lt"/>
                        <a:ea typeface="+mn-ea"/>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kern="1200" dirty="0">
                          <a:solidFill>
                            <a:srgbClr val="000000"/>
                          </a:solidFill>
                          <a:effectLst/>
                          <a:latin typeface="+mn-lt"/>
                          <a:ea typeface="+mn-ea"/>
                          <a:cs typeface="Arial" panose="020B0604020202020204" pitchFamily="34" charset="0"/>
                        </a:rPr>
                        <a:t>Yvette Batie </a:t>
                      </a:r>
                    </a:p>
                    <a:p>
                      <a:pPr marL="60325" indent="0" algn="l" fontAlgn="t"/>
                      <a:r>
                        <a:rPr lang="en-US" sz="1200" b="0" i="0" u="none" strike="noStrike" kern="1200" dirty="0">
                          <a:solidFill>
                            <a:srgbClr val="000000"/>
                          </a:solidFill>
                          <a:effectLst/>
                          <a:latin typeface="+mn-lt"/>
                          <a:ea typeface="+mn-ea"/>
                          <a:cs typeface="Arial" panose="020B0604020202020204" pitchFamily="34" charset="0"/>
                        </a:rPr>
                        <a:t>Rhonda Paulson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60325" indent="0" algn="l" fontAlgn="t"/>
                      <a:r>
                        <a:rPr lang="en-US" sz="1200" b="0" i="0" u="none" strike="noStrike" dirty="0">
                          <a:solidFill>
                            <a:srgbClr val="000000"/>
                          </a:solidFill>
                          <a:effectLst/>
                          <a:latin typeface="+mn-lt"/>
                          <a:cs typeface="Arial" panose="020B0604020202020204" pitchFamily="34" charset="0"/>
                        </a:rPr>
                        <a:t>Currently if provider does not maintain active accounts in both medical records, the order crosses with no provider attached to the order (invoking proxy provider).  Delay in notification of critical/abnormal results to the provider </a:t>
                      </a:r>
                      <a:r>
                        <a:rPr lang="en-US" sz="1200" b="0" i="0" u="none" strike="noStrike" kern="1200" dirty="0">
                          <a:solidFill>
                            <a:srgbClr val="FF0000"/>
                          </a:solidFill>
                          <a:effectLst/>
                          <a:latin typeface="+mn-lt"/>
                          <a:ea typeface="+mn-ea"/>
                          <a:cs typeface="Arial" panose="020B0604020202020204" pitchFamily="34" charset="0"/>
                        </a:rPr>
                        <a:t>*</a:t>
                      </a:r>
                      <a:r>
                        <a:rPr lang="en-US" sz="1200" b="0" i="0" u="none" strike="noStrike" dirty="0">
                          <a:solidFill>
                            <a:srgbClr val="FF0000"/>
                          </a:solidFill>
                          <a:effectLst/>
                          <a:latin typeface="+mn-lt"/>
                          <a:cs typeface="Arial" panose="020B0604020202020204" pitchFamily="34" charset="0"/>
                        </a:rPr>
                        <a:t>PS</a:t>
                      </a:r>
                      <a:endParaRPr lang="en-US" sz="1200" b="0" i="0" u="none" strike="noStrike" dirty="0">
                        <a:solidFill>
                          <a:srgbClr val="000000"/>
                        </a:solidFill>
                        <a:effectLst/>
                        <a:latin typeface="+mn-lt"/>
                        <a:cs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250619"/>
                  </a:ext>
                </a:extLst>
              </a:tr>
              <a:tr h="224402">
                <a:tc gridSpan="4">
                  <a:txBody>
                    <a:bodyPr/>
                    <a:lstStyle/>
                    <a:p>
                      <a:pPr algn="l" fontAlgn="ctr"/>
                      <a:r>
                        <a:rPr lang="en-US" sz="1000" b="0" i="0" u="none" strike="noStrike" dirty="0">
                          <a:solidFill>
                            <a:srgbClr val="FF0000"/>
                          </a:solidFill>
                          <a:effectLst/>
                          <a:latin typeface="+mn-lt"/>
                          <a:cs typeface="Arial" panose="020B0604020202020204" pitchFamily="34" charset="0"/>
                        </a:rPr>
                        <a:t>*PS: Patient Safety</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fontAlgn="t"/>
                      <a:endParaRPr lang="en-US" sz="1200" b="0" i="0" u="none" strike="noStrike" kern="1200" dirty="0">
                        <a:solidFill>
                          <a:schemeClr val="tx2"/>
                        </a:solidFill>
                        <a:effectLst/>
                        <a:latin typeface="+mn-lt"/>
                        <a:ea typeface="+mn-ea"/>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l"/>
                      <a:endParaRPr lang="en-US" sz="1200" b="0" i="0" u="none" strike="noStrike" kern="1200" dirty="0">
                        <a:solidFill>
                          <a:srgbClr val="000000"/>
                        </a:solidFill>
                        <a:effectLst/>
                        <a:latin typeface="+mn-lt"/>
                        <a:ea typeface="+mn-ea"/>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60325" indent="0" algn="l" fontAlgn="t"/>
                      <a:endParaRPr lang="en-US" sz="1200" b="0" i="0" u="none" strike="noStrike" dirty="0">
                        <a:solidFill>
                          <a:srgbClr val="000000"/>
                        </a:solidFill>
                        <a:effectLst/>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8647236"/>
                  </a:ext>
                </a:extLst>
              </a:tr>
            </a:tbl>
          </a:graphicData>
        </a:graphic>
      </p:graphicFrame>
    </p:spTree>
    <p:extLst>
      <p:ext uri="{BB962C8B-B14F-4D97-AF65-F5344CB8AC3E}">
        <p14:creationId xmlns:p14="http://schemas.microsoft.com/office/powerpoint/2010/main" val="409577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4DE92-E3DE-4D95-AEC7-F8A745F31487}"/>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b="1" dirty="0"/>
              <a:t>Questions</a:t>
            </a:r>
            <a:r>
              <a:rPr lang="en-US" sz="4000" dirty="0"/>
              <a:t>?</a:t>
            </a:r>
            <a:endParaRPr lang="en-US" sz="5400" b="1" dirty="0"/>
          </a:p>
          <a:p>
            <a:pPr marL="0" indent="0" algn="ctr">
              <a:buNone/>
            </a:pPr>
            <a:endParaRPr lang="en-US" sz="3600" b="1" dirty="0"/>
          </a:p>
          <a:p>
            <a:pPr marL="0" indent="0">
              <a:buNone/>
            </a:pPr>
            <a:r>
              <a:rPr lang="en-US" sz="2000" dirty="0"/>
              <a:t>Frank Maldonado, MD  	Chief Medical Executive (CME)</a:t>
            </a:r>
          </a:p>
          <a:p>
            <a:pPr marL="0" indent="0">
              <a:buNone/>
            </a:pPr>
            <a:r>
              <a:rPr lang="en-US" sz="2000" dirty="0"/>
              <a:t>Norman Lee, MD 		Assistant CME/Chief Medical Informatics Officer</a:t>
            </a:r>
          </a:p>
        </p:txBody>
      </p:sp>
      <p:sp>
        <p:nvSpPr>
          <p:cNvPr id="4" name="Slide Number Placeholder 3">
            <a:extLst>
              <a:ext uri="{FF2B5EF4-FFF2-40B4-BE49-F238E27FC236}">
                <a16:creationId xmlns:a16="http://schemas.microsoft.com/office/drawing/2014/main" id="{CCBD6B76-0CB3-481A-98B5-4F39DB487410}"/>
              </a:ext>
            </a:extLst>
          </p:cNvPr>
          <p:cNvSpPr>
            <a:spLocks noGrp="1"/>
          </p:cNvSpPr>
          <p:nvPr>
            <p:ph type="sldNum" sz="quarter" idx="10"/>
          </p:nvPr>
        </p:nvSpPr>
        <p:spPr/>
        <p:txBody>
          <a:bodyPr/>
          <a:lstStyle/>
          <a:p>
            <a:pPr>
              <a:defRPr/>
            </a:pPr>
            <a:fld id="{35CCB6A0-CED3-47BE-A28B-8A68E74B2A21}" type="slidenum">
              <a:rPr lang="en-US" altLang="en-US" smtClean="0"/>
              <a:pPr>
                <a:defRPr/>
              </a:pPr>
              <a:t>13</a:t>
            </a:fld>
            <a:endParaRPr lang="en-US" altLang="en-US" dirty="0"/>
          </a:p>
        </p:txBody>
      </p:sp>
    </p:spTree>
    <p:extLst>
      <p:ext uri="{BB962C8B-B14F-4D97-AF65-F5344CB8AC3E}">
        <p14:creationId xmlns:p14="http://schemas.microsoft.com/office/powerpoint/2010/main" val="167146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488C-0EEA-45FF-B1AD-AE896D0E742B}"/>
              </a:ext>
            </a:extLst>
          </p:cNvPr>
          <p:cNvSpPr>
            <a:spLocks noGrp="1"/>
          </p:cNvSpPr>
          <p:nvPr>
            <p:ph type="title"/>
          </p:nvPr>
        </p:nvSpPr>
        <p:spPr>
          <a:xfrm>
            <a:off x="914400" y="0"/>
            <a:ext cx="7315200" cy="868363"/>
          </a:xfrm>
        </p:spPr>
        <p:txBody>
          <a:bodyPr/>
          <a:lstStyle/>
          <a:p>
            <a:r>
              <a:rPr lang="en-US" sz="2400" dirty="0"/>
              <a:t>Overview of Workarounds</a:t>
            </a:r>
          </a:p>
        </p:txBody>
      </p:sp>
      <p:sp>
        <p:nvSpPr>
          <p:cNvPr id="3" name="Content Placeholder 2">
            <a:extLst>
              <a:ext uri="{FF2B5EF4-FFF2-40B4-BE49-F238E27FC236}">
                <a16:creationId xmlns:a16="http://schemas.microsoft.com/office/drawing/2014/main" id="{B25A5085-3097-47EF-8187-09A6D6859D3E}"/>
              </a:ext>
            </a:extLst>
          </p:cNvPr>
          <p:cNvSpPr>
            <a:spLocks noGrp="1"/>
          </p:cNvSpPr>
          <p:nvPr>
            <p:ph idx="1"/>
          </p:nvPr>
        </p:nvSpPr>
        <p:spPr>
          <a:xfrm>
            <a:off x="2590800" y="2133600"/>
            <a:ext cx="3657600" cy="2720182"/>
          </a:xfrm>
        </p:spPr>
        <p:txBody>
          <a:bodyPr/>
          <a:lstStyle/>
          <a:p>
            <a:pPr lvl="0"/>
            <a:r>
              <a:rPr lang="en-US" sz="2800" dirty="0"/>
              <a:t>General Clinical</a:t>
            </a:r>
          </a:p>
          <a:p>
            <a:r>
              <a:rPr lang="en-US" sz="2800" dirty="0"/>
              <a:t>Laboratory</a:t>
            </a:r>
          </a:p>
          <a:p>
            <a:r>
              <a:rPr lang="en-US" sz="2800" dirty="0"/>
              <a:t>Pharmacy</a:t>
            </a:r>
          </a:p>
          <a:p>
            <a:r>
              <a:rPr lang="en-US" sz="2800" dirty="0"/>
              <a:t>Consult/Referrals</a:t>
            </a:r>
          </a:p>
          <a:p>
            <a:r>
              <a:rPr lang="en-US" sz="2800" dirty="0"/>
              <a:t>Imaging/Radiology</a:t>
            </a:r>
          </a:p>
          <a:p>
            <a:pPr marL="0" lvl="0" indent="0">
              <a:buNone/>
            </a:pPr>
            <a:endParaRPr lang="en-US" dirty="0"/>
          </a:p>
        </p:txBody>
      </p:sp>
      <p:sp>
        <p:nvSpPr>
          <p:cNvPr id="4" name="Slide Number Placeholder 3">
            <a:extLst>
              <a:ext uri="{FF2B5EF4-FFF2-40B4-BE49-F238E27FC236}">
                <a16:creationId xmlns:a16="http://schemas.microsoft.com/office/drawing/2014/main" id="{B4DF6B33-DBE4-4821-B858-1A99E00B73AC}"/>
              </a:ext>
            </a:extLst>
          </p:cNvPr>
          <p:cNvSpPr>
            <a:spLocks noGrp="1"/>
          </p:cNvSpPr>
          <p:nvPr>
            <p:ph type="sldNum" sz="quarter" idx="10"/>
          </p:nvPr>
        </p:nvSpPr>
        <p:spPr/>
        <p:txBody>
          <a:bodyPr/>
          <a:lstStyle/>
          <a:p>
            <a:pPr>
              <a:defRPr/>
            </a:pPr>
            <a:fld id="{35CCB6A0-CED3-47BE-A28B-8A68E74B2A21}" type="slidenum">
              <a:rPr lang="en-US" altLang="en-US" smtClean="0"/>
              <a:pPr>
                <a:defRPr/>
              </a:pPr>
              <a:t>2</a:t>
            </a:fld>
            <a:endParaRPr lang="en-US" altLang="en-US" dirty="0"/>
          </a:p>
        </p:txBody>
      </p:sp>
    </p:spTree>
    <p:extLst>
      <p:ext uri="{BB962C8B-B14F-4D97-AF65-F5344CB8AC3E}">
        <p14:creationId xmlns:p14="http://schemas.microsoft.com/office/powerpoint/2010/main" val="97594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General Clinical Workarounds</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304800" y="931862"/>
            <a:ext cx="8229600" cy="5697537"/>
          </a:xfrm>
        </p:spPr>
        <p:txBody>
          <a:bodyPr/>
          <a:lstStyle/>
          <a:p>
            <a:r>
              <a:rPr lang="en-US" sz="1600" dirty="0">
                <a:solidFill>
                  <a:srgbClr val="00B0F0"/>
                </a:solidFill>
              </a:rPr>
              <a:t>Registration of FHCC Patients:  </a:t>
            </a:r>
            <a:r>
              <a:rPr lang="en-US" sz="1600" dirty="0"/>
              <a:t>orders portability requires a “correlated” patient</a:t>
            </a:r>
          </a:p>
          <a:p>
            <a:pPr lvl="1"/>
            <a:r>
              <a:rPr lang="en-US" sz="1200" dirty="0"/>
              <a:t>the crossing of orders from East to West campus [ = </a:t>
            </a:r>
            <a:r>
              <a:rPr lang="en-US" sz="1200" dirty="0">
                <a:solidFill>
                  <a:srgbClr val="FF0000"/>
                </a:solidFill>
              </a:rPr>
              <a:t>workload capture</a:t>
            </a:r>
            <a:r>
              <a:rPr lang="en-US" sz="1200" dirty="0"/>
              <a:t>] requires a “correlated” patient</a:t>
            </a:r>
          </a:p>
          <a:p>
            <a:pPr lvl="1"/>
            <a:r>
              <a:rPr lang="en-US" sz="1200" dirty="0"/>
              <a:t>some beneficiaries are unaware of the need to jointly register into VA (MVI) and DoD (DMDC)</a:t>
            </a:r>
            <a:endParaRPr lang="en-US" sz="1200" dirty="0">
              <a:sym typeface="Wingdings" panose="05000000000000000000" pitchFamily="2" charset="2"/>
            </a:endParaRPr>
          </a:p>
          <a:p>
            <a:pPr lvl="1"/>
            <a:r>
              <a:rPr lang="en-US" sz="1200" i="1" u="sng" dirty="0">
                <a:sym typeface="Wingdings" panose="05000000000000000000" pitchFamily="2" charset="2"/>
              </a:rPr>
              <a:t>Workaround</a:t>
            </a:r>
            <a:r>
              <a:rPr lang="en-US" sz="1200" dirty="0">
                <a:sym typeface="Wingdings" panose="05000000000000000000" pitchFamily="2" charset="2"/>
              </a:rPr>
              <a:t>: provider calls registration office to confirm; at check-in, clinic may need to send patients to registration office to get properly registered  downstream delays in care (domino effect)  extra staff training</a:t>
            </a:r>
          </a:p>
          <a:p>
            <a:r>
              <a:rPr lang="en-US" sz="1600" dirty="0">
                <a:solidFill>
                  <a:srgbClr val="00B0F0"/>
                </a:solidFill>
              </a:rPr>
              <a:t>Lack of Industry Standard Immediate and Consistent Access to Clinical Applications</a:t>
            </a:r>
          </a:p>
          <a:p>
            <a:pPr lvl="1"/>
            <a:r>
              <a:rPr lang="en-US" sz="1200" dirty="0"/>
              <a:t>Uncoordinated agency-specific downtimes/updates/maintenance </a:t>
            </a:r>
            <a:r>
              <a:rPr lang="en-US" sz="1200" dirty="0">
                <a:sym typeface="Wingdings" panose="05000000000000000000" pitchFamily="2" charset="2"/>
              </a:rPr>
              <a:t> unplanned application unavailability</a:t>
            </a:r>
          </a:p>
          <a:p>
            <a:pPr lvl="1"/>
            <a:r>
              <a:rPr lang="en-US" sz="1200" dirty="0">
                <a:sym typeface="Wingdings" panose="05000000000000000000" pitchFamily="2" charset="2"/>
              </a:rPr>
              <a:t>two EHRs traversing a </a:t>
            </a:r>
            <a:r>
              <a:rPr lang="en-US" sz="1200" u="sng" dirty="0">
                <a:sym typeface="Wingdings" panose="05000000000000000000" pitchFamily="2" charset="2"/>
              </a:rPr>
              <a:t>firewall</a:t>
            </a:r>
            <a:r>
              <a:rPr lang="en-US" sz="1200" dirty="0">
                <a:sym typeface="Wingdings" panose="05000000000000000000" pitchFamily="2" charset="2"/>
              </a:rPr>
              <a:t> between two East &amp; West Campus networks results in variable application latency</a:t>
            </a:r>
          </a:p>
          <a:p>
            <a:pPr lvl="1"/>
            <a:r>
              <a:rPr lang="en-US" sz="1200" i="1" u="sng" dirty="0">
                <a:sym typeface="Wingdings" panose="05000000000000000000" pitchFamily="2" charset="2"/>
              </a:rPr>
              <a:t>Workarounds</a:t>
            </a:r>
            <a:r>
              <a:rPr lang="en-US" sz="1200" dirty="0">
                <a:sym typeface="Wingdings" panose="05000000000000000000" pitchFamily="2" charset="2"/>
              </a:rPr>
              <a:t>: </a:t>
            </a:r>
          </a:p>
          <a:p>
            <a:pPr lvl="2"/>
            <a:r>
              <a:rPr lang="en-US" sz="1000" dirty="0">
                <a:sym typeface="Wingdings" panose="05000000000000000000" pitchFamily="2" charset="2"/>
              </a:rPr>
              <a:t>Application Virtualization Hosting Environment (AVHE) = significant delays (4 minutes+) in opening clinical applications</a:t>
            </a:r>
          </a:p>
          <a:p>
            <a:pPr lvl="2"/>
            <a:r>
              <a:rPr lang="en-US" sz="1000" dirty="0">
                <a:sym typeface="Wingdings" panose="05000000000000000000" pitchFamily="2" charset="2"/>
              </a:rPr>
              <a:t>Paper prescriptions: ED</a:t>
            </a:r>
          </a:p>
          <a:p>
            <a:pPr lvl="2"/>
            <a:r>
              <a:rPr lang="en-US" sz="1000" dirty="0"/>
              <a:t>Joint Legacy Viewer </a:t>
            </a:r>
            <a:r>
              <a:rPr lang="en-US" sz="1000" i="1" dirty="0"/>
              <a:t>(JLV) </a:t>
            </a:r>
            <a:r>
              <a:rPr lang="en-US" sz="1000" dirty="0"/>
              <a:t>is not the optimal solution</a:t>
            </a:r>
          </a:p>
          <a:p>
            <a:pPr lvl="3"/>
            <a:r>
              <a:rPr lang="en-US" sz="800" dirty="0"/>
              <a:t>latency issues </a:t>
            </a:r>
          </a:p>
          <a:p>
            <a:pPr lvl="3"/>
            <a:r>
              <a:rPr lang="en-US" sz="800" dirty="0"/>
              <a:t>requires providers to correctly interpret UTC/Zulu collecting/resulting times for lab results </a:t>
            </a:r>
            <a:r>
              <a:rPr lang="en-US" sz="800" dirty="0">
                <a:solidFill>
                  <a:schemeClr val="accent6"/>
                </a:solidFill>
              </a:rPr>
              <a:t>[Pt Safety/Added Work]</a:t>
            </a:r>
          </a:p>
          <a:p>
            <a:pPr lvl="3"/>
            <a:r>
              <a:rPr lang="en-US" sz="800" dirty="0"/>
              <a:t>lack of diagnostic quality images, ECGs, etc.</a:t>
            </a:r>
          </a:p>
          <a:p>
            <a:r>
              <a:rPr lang="en-US" sz="1600" dirty="0">
                <a:solidFill>
                  <a:srgbClr val="00B0F0"/>
                </a:solidFill>
              </a:rPr>
              <a:t>Provider reluctance to learn both EHR systems </a:t>
            </a:r>
            <a:endParaRPr lang="en-US" sz="1600" dirty="0">
              <a:solidFill>
                <a:srgbClr val="00B0F0"/>
              </a:solidFill>
              <a:sym typeface="Wingdings" panose="05000000000000000000" pitchFamily="2" charset="2"/>
            </a:endParaRPr>
          </a:p>
          <a:p>
            <a:pPr lvl="1"/>
            <a:r>
              <a:rPr lang="en-US" sz="1200" dirty="0">
                <a:sym typeface="Wingdings" panose="05000000000000000000" pitchFamily="2" charset="2"/>
              </a:rPr>
              <a:t>exacerbated by lack of Medical Single Sign-on with Context Management  missed opportunities for better patient care and outcomes</a:t>
            </a:r>
          </a:p>
          <a:p>
            <a:pPr lvl="1"/>
            <a:r>
              <a:rPr lang="en-US" sz="1200" dirty="0">
                <a:sym typeface="Wingdings" panose="05000000000000000000" pitchFamily="2" charset="2"/>
              </a:rPr>
              <a:t>ineffective communication of important news </a:t>
            </a:r>
          </a:p>
          <a:p>
            <a:pPr lvl="1"/>
            <a:r>
              <a:rPr lang="en-US" sz="1200" dirty="0"/>
              <a:t>clinical application lockouts due to provider inaction or forgetfulness</a:t>
            </a:r>
          </a:p>
          <a:p>
            <a:pPr lvl="2"/>
            <a:r>
              <a:rPr lang="en-US" sz="1000" dirty="0"/>
              <a:t>password expired or never created </a:t>
            </a:r>
            <a:r>
              <a:rPr lang="en-US" sz="1000" dirty="0">
                <a:sym typeface="Wingdings" panose="05000000000000000000" pitchFamily="2" charset="2"/>
              </a:rPr>
              <a:t> delays in patient care</a:t>
            </a:r>
            <a:endParaRPr lang="en-US" sz="1000" dirty="0"/>
          </a:p>
          <a:p>
            <a:pPr lvl="2"/>
            <a:r>
              <a:rPr lang="en-US" sz="1000" dirty="0"/>
              <a:t>forget to sign in to </a:t>
            </a:r>
            <a:r>
              <a:rPr lang="en-US" sz="1000" u="sng" dirty="0"/>
              <a:t>both</a:t>
            </a:r>
            <a:r>
              <a:rPr lang="en-US" sz="1000" dirty="0"/>
              <a:t> systems at least once a month</a:t>
            </a:r>
          </a:p>
          <a:p>
            <a:pPr lvl="1"/>
            <a:r>
              <a:rPr lang="en-US" sz="1200" i="1" u="sng" dirty="0">
                <a:sym typeface="Wingdings" panose="05000000000000000000" pitchFamily="2" charset="2"/>
              </a:rPr>
              <a:t>Workaround</a:t>
            </a:r>
            <a:r>
              <a:rPr lang="en-US" sz="1200" dirty="0">
                <a:sym typeface="Wingdings" panose="05000000000000000000" pitchFamily="2" charset="2"/>
              </a:rPr>
              <a:t>:  resulting inefficiencies borne by support staff </a:t>
            </a:r>
            <a:r>
              <a:rPr lang="en-US" sz="800" dirty="0">
                <a:solidFill>
                  <a:schemeClr val="accent6"/>
                </a:solidFill>
              </a:rPr>
              <a:t>[Pt Safety/Added Work]</a:t>
            </a:r>
            <a:endParaRPr lang="en-US" sz="800" dirty="0"/>
          </a:p>
          <a:p>
            <a:r>
              <a:rPr lang="en-US" sz="1600" dirty="0">
                <a:solidFill>
                  <a:srgbClr val="00B0F0"/>
                </a:solidFill>
              </a:rPr>
              <a:t>Questionable Accuracy of Data Quality Reports</a:t>
            </a:r>
          </a:p>
          <a:p>
            <a:pPr lvl="1"/>
            <a:r>
              <a:rPr lang="en-US" sz="1200" dirty="0"/>
              <a:t>Questionable data accuracy for data quality reports to DHA/VACO, e.g., a1c </a:t>
            </a:r>
            <a:endParaRPr lang="en-US" sz="1200" dirty="0">
              <a:sym typeface="Wingdings" panose="05000000000000000000" pitchFamily="2" charset="2"/>
            </a:endParaRPr>
          </a:p>
          <a:p>
            <a:pPr lvl="1"/>
            <a:r>
              <a:rPr lang="en-US" sz="1200" i="1" u="sng" dirty="0">
                <a:sym typeface="Wingdings" panose="05000000000000000000" pitchFamily="2" charset="2"/>
              </a:rPr>
              <a:t>Workaround</a:t>
            </a:r>
            <a:r>
              <a:rPr lang="en-US" sz="1200" dirty="0">
                <a:sym typeface="Wingdings" panose="05000000000000000000" pitchFamily="2" charset="2"/>
              </a:rPr>
              <a:t>: labor-intensive manual extraction/explanation of data otherwise immediately available within peer MTF’s/VAMC’s </a:t>
            </a:r>
            <a:r>
              <a:rPr lang="en-US" sz="800" dirty="0">
                <a:solidFill>
                  <a:schemeClr val="accent6"/>
                </a:solidFill>
              </a:rPr>
              <a:t>[Pt Safety/Added Work]</a:t>
            </a:r>
            <a:endParaRPr lang="en-US" sz="1200"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3</a:t>
            </a:fld>
            <a:endParaRPr lang="en-US" altLang="en-US" dirty="0"/>
          </a:p>
        </p:txBody>
      </p:sp>
    </p:spTree>
    <p:extLst>
      <p:ext uri="{BB962C8B-B14F-4D97-AF65-F5344CB8AC3E}">
        <p14:creationId xmlns:p14="http://schemas.microsoft.com/office/powerpoint/2010/main" val="132781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Laboratory Workarounds</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304800" y="823516"/>
            <a:ext cx="8229600" cy="5670947"/>
          </a:xfrm>
        </p:spPr>
        <p:txBody>
          <a:bodyPr/>
          <a:lstStyle/>
          <a:p>
            <a:pPr marL="0" indent="0" algn="ctr">
              <a:buNone/>
            </a:pPr>
            <a:endParaRPr lang="en-US" sz="1000" dirty="0">
              <a:solidFill>
                <a:srgbClr val="FF0000"/>
              </a:solidFill>
              <a:sym typeface="Wingdings" panose="05000000000000000000" pitchFamily="2" charset="2"/>
            </a:endParaRPr>
          </a:p>
          <a:p>
            <a:r>
              <a:rPr lang="en-US" sz="1600" dirty="0">
                <a:solidFill>
                  <a:srgbClr val="00B0F0"/>
                </a:solidFill>
              </a:rPr>
              <a:t>Orders portability (OP) issues: </a:t>
            </a:r>
            <a:r>
              <a:rPr lang="en-US" sz="1600" dirty="0"/>
              <a:t>requires “correlated patient”</a:t>
            </a:r>
          </a:p>
          <a:p>
            <a:pPr marL="0" indent="0">
              <a:buNone/>
            </a:pPr>
            <a:endParaRPr lang="en-US" sz="1600" dirty="0"/>
          </a:p>
          <a:p>
            <a:pPr lvl="1"/>
            <a:r>
              <a:rPr lang="en-US" sz="1200" dirty="0">
                <a:solidFill>
                  <a:srgbClr val="FF0000"/>
                </a:solidFill>
              </a:rPr>
              <a:t>Processing labs drawn from East Campus Clinics </a:t>
            </a:r>
            <a:r>
              <a:rPr lang="en-US" sz="1200" dirty="0"/>
              <a:t>(Navy Recruits/TRICARE patients)</a:t>
            </a:r>
          </a:p>
          <a:p>
            <a:pPr lvl="2"/>
            <a:r>
              <a:rPr lang="en-US" sz="1200" i="1" u="sng" dirty="0"/>
              <a:t>Workaround</a:t>
            </a:r>
            <a:r>
              <a:rPr lang="en-US" sz="1200" dirty="0"/>
              <a:t>: when samples sent from East Campus lab are received by the main West Campus lab, processing is delayed while checking to ensure that all East Campus CHCS lab orders crossed into </a:t>
            </a:r>
            <a:r>
              <a:rPr lang="en-US" sz="1200" dirty="0" err="1"/>
              <a:t>VistA</a:t>
            </a:r>
            <a:r>
              <a:rPr lang="en-US" sz="1200" dirty="0"/>
              <a:t> via orders portability; only then can the lab techs print VA </a:t>
            </a:r>
            <a:r>
              <a:rPr lang="en-US" sz="1200" dirty="0" err="1"/>
              <a:t>VistA</a:t>
            </a:r>
            <a:r>
              <a:rPr lang="en-US" sz="1200" dirty="0"/>
              <a:t> labels onto the specimens </a:t>
            </a:r>
            <a:r>
              <a:rPr lang="en-US" sz="1000" dirty="0">
                <a:solidFill>
                  <a:srgbClr val="FFC000"/>
                </a:solidFill>
              </a:rPr>
              <a:t>[Pt Safety/Added Work]</a:t>
            </a:r>
          </a:p>
          <a:p>
            <a:pPr lvl="2"/>
            <a:r>
              <a:rPr lang="en-US" sz="1200" dirty="0"/>
              <a:t>If samples are not checked but put on the </a:t>
            </a:r>
            <a:r>
              <a:rPr lang="en-US" sz="1200" dirty="0" err="1"/>
              <a:t>Streamlab</a:t>
            </a:r>
            <a:r>
              <a:rPr lang="en-US" sz="1200" dirty="0"/>
              <a:t>, they get fielded into the storage module and are “lost”</a:t>
            </a:r>
            <a:r>
              <a:rPr lang="en-US" sz="1200" dirty="0">
                <a:sym typeface="Wingdings" panose="05000000000000000000" pitchFamily="2" charset="2"/>
              </a:rPr>
              <a:t></a:t>
            </a:r>
            <a:r>
              <a:rPr lang="en-US" sz="1200" dirty="0"/>
              <a:t> the samples become un-retrievable</a:t>
            </a:r>
          </a:p>
          <a:p>
            <a:pPr marL="914400" lvl="2" indent="0">
              <a:buNone/>
            </a:pPr>
            <a:endParaRPr lang="en-US" sz="1200" dirty="0"/>
          </a:p>
          <a:p>
            <a:pPr lvl="1"/>
            <a:r>
              <a:rPr lang="en-US" sz="1200" dirty="0">
                <a:solidFill>
                  <a:srgbClr val="FF0000"/>
                </a:solidFill>
              </a:rPr>
              <a:t>Reliability of results crossing from </a:t>
            </a:r>
            <a:r>
              <a:rPr lang="en-US" sz="1200" dirty="0" err="1">
                <a:solidFill>
                  <a:srgbClr val="FF0000"/>
                </a:solidFill>
              </a:rPr>
              <a:t>VistA</a:t>
            </a:r>
            <a:r>
              <a:rPr lang="en-US" sz="1200" dirty="0">
                <a:solidFill>
                  <a:srgbClr val="FF0000"/>
                </a:solidFill>
              </a:rPr>
              <a:t> into CHCS  </a:t>
            </a:r>
          </a:p>
          <a:p>
            <a:pPr lvl="2"/>
            <a:r>
              <a:rPr lang="en-US" sz="1200" i="1" u="sng" dirty="0"/>
              <a:t>Workaround</a:t>
            </a:r>
            <a:r>
              <a:rPr lang="en-US" sz="1200" dirty="0"/>
              <a:t>: providers often come to the lab to ask for the status of results </a:t>
            </a:r>
            <a:r>
              <a:rPr lang="en-US" sz="1200" dirty="0">
                <a:sym typeface="Wingdings" panose="05000000000000000000" pitchFamily="2" charset="2"/>
              </a:rPr>
              <a:t></a:t>
            </a:r>
            <a:r>
              <a:rPr lang="en-US" sz="1200" dirty="0"/>
              <a:t>lab staff investigate to determine if test was completed </a:t>
            </a:r>
            <a:r>
              <a:rPr lang="en-US" sz="1200" dirty="0">
                <a:sym typeface="Wingdings" panose="05000000000000000000" pitchFamily="2" charset="2"/>
              </a:rPr>
              <a:t> </a:t>
            </a:r>
            <a:r>
              <a:rPr lang="en-US" sz="1200" dirty="0"/>
              <a:t>needless delays in care </a:t>
            </a:r>
            <a:r>
              <a:rPr lang="en-US" sz="1000" dirty="0">
                <a:solidFill>
                  <a:srgbClr val="FFC000"/>
                </a:solidFill>
              </a:rPr>
              <a:t>[Pt Safety/Added Work]</a:t>
            </a:r>
          </a:p>
          <a:p>
            <a:pPr marL="914400" lvl="2" indent="0">
              <a:buNone/>
            </a:pPr>
            <a:endParaRPr lang="en-US" sz="1600" dirty="0">
              <a:solidFill>
                <a:srgbClr val="00B0F0"/>
              </a:solidFill>
            </a:endParaRPr>
          </a:p>
          <a:p>
            <a:pPr lvl="1"/>
            <a:r>
              <a:rPr lang="en-US" sz="1200" dirty="0">
                <a:solidFill>
                  <a:srgbClr val="FF0000"/>
                </a:solidFill>
              </a:rPr>
              <a:t>Time stamp confusion if orders portability goes down</a:t>
            </a:r>
          </a:p>
          <a:p>
            <a:pPr lvl="2"/>
            <a:r>
              <a:rPr lang="en-US" sz="1200" dirty="0"/>
              <a:t>When results are entered manually or retransmitted by the Orders Portability staff, the tech who verified the test result and the time resulted are different from the original result. </a:t>
            </a:r>
          </a:p>
          <a:p>
            <a:pPr lvl="2"/>
            <a:r>
              <a:rPr lang="en-US" sz="1200" i="1" u="sng" dirty="0"/>
              <a:t>Workaround</a:t>
            </a:r>
            <a:r>
              <a:rPr lang="en-US" sz="1200" dirty="0"/>
              <a:t>: for manually entered results, canned comments are entered showing the original resulting tech and the original time of verification. However, when results have to be retransmitted (in batches), the original verifier is displayed but not the original time </a:t>
            </a:r>
            <a:r>
              <a:rPr lang="en-US" sz="1000" dirty="0">
                <a:solidFill>
                  <a:srgbClr val="FFC000"/>
                </a:solidFill>
              </a:rPr>
              <a:t>[Pt Safety/Added Work]</a:t>
            </a:r>
            <a:endParaRPr lang="en-US" sz="1000" dirty="0"/>
          </a:p>
          <a:p>
            <a:pPr lvl="2"/>
            <a:endParaRPr lang="en-US" sz="1600" dirty="0">
              <a:solidFill>
                <a:srgbClr val="00B0F0"/>
              </a:solidFill>
            </a:endParaRPr>
          </a:p>
          <a:p>
            <a:pPr lvl="1"/>
            <a:r>
              <a:rPr lang="en-US" sz="1200" dirty="0">
                <a:solidFill>
                  <a:srgbClr val="FF0000"/>
                </a:solidFill>
              </a:rPr>
              <a:t>Unforeseen consequences of orders entered incorrectly</a:t>
            </a:r>
          </a:p>
          <a:p>
            <a:pPr lvl="2"/>
            <a:r>
              <a:rPr lang="en-US" sz="1200" dirty="0"/>
              <a:t>In Aug 2019, a system wide outage due to an improperly placed regenerating histology order </a:t>
            </a:r>
            <a:r>
              <a:rPr lang="en-US" sz="1200" dirty="0">
                <a:sym typeface="Wingdings" panose="05000000000000000000" pitchFamily="2" charset="2"/>
              </a:rPr>
              <a:t> </a:t>
            </a:r>
            <a:r>
              <a:rPr lang="en-US" sz="1200" dirty="0"/>
              <a:t>server had to be shut down</a:t>
            </a:r>
          </a:p>
          <a:p>
            <a:pPr lvl="2"/>
            <a:r>
              <a:rPr lang="en-US" sz="1200" i="1" u="sng" dirty="0"/>
              <a:t>Workaround</a:t>
            </a:r>
            <a:r>
              <a:rPr lang="en-US" sz="1200" dirty="0"/>
              <a:t>: for a 2-day period, all available orders and accessions had to be retransmitted with results entered manually </a:t>
            </a:r>
            <a:r>
              <a:rPr lang="en-US" sz="1000" dirty="0">
                <a:solidFill>
                  <a:srgbClr val="FFC000"/>
                </a:solidFill>
              </a:rPr>
              <a:t>[Pt Safety/Added Work]</a:t>
            </a:r>
            <a:endParaRPr lang="en-US" sz="1000" dirty="0">
              <a:solidFill>
                <a:srgbClr val="00B0F0"/>
              </a:solidFill>
            </a:endParaRPr>
          </a:p>
          <a:p>
            <a:pPr marL="457200" lvl="1" indent="0">
              <a:buNone/>
            </a:pPr>
            <a:endParaRPr lang="en-US" sz="1200" dirty="0">
              <a:solidFill>
                <a:srgbClr val="FF0000"/>
              </a:solidFill>
            </a:endParaRPr>
          </a:p>
          <a:p>
            <a:pPr marL="457200" lvl="1" indent="0">
              <a:buNone/>
            </a:pPr>
            <a:endParaRPr lang="en-US" sz="1200" dirty="0"/>
          </a:p>
          <a:p>
            <a:pPr marL="457200" lvl="1" indent="0">
              <a:buNone/>
            </a:pPr>
            <a:endParaRPr lang="en-US" sz="1100" dirty="0"/>
          </a:p>
          <a:p>
            <a:pPr lvl="1"/>
            <a:endParaRPr lang="en-US" sz="1100" dirty="0"/>
          </a:p>
          <a:p>
            <a:pPr marL="457200" lvl="1" indent="0">
              <a:buNone/>
            </a:pPr>
            <a:endParaRPr lang="en-US" sz="1800" dirty="0"/>
          </a:p>
          <a:p>
            <a:pPr marL="0" indent="0">
              <a:buNone/>
            </a:pPr>
            <a:endParaRPr lang="en-US" sz="1400" dirty="0">
              <a:solidFill>
                <a:srgbClr val="FFC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4</a:t>
            </a:fld>
            <a:endParaRPr lang="en-US" altLang="en-US" dirty="0"/>
          </a:p>
        </p:txBody>
      </p:sp>
    </p:spTree>
    <p:extLst>
      <p:ext uri="{BB962C8B-B14F-4D97-AF65-F5344CB8AC3E}">
        <p14:creationId xmlns:p14="http://schemas.microsoft.com/office/powerpoint/2010/main" val="357443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Laboratory Workarounds</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304800" y="1017190"/>
            <a:ext cx="8229600" cy="5536010"/>
          </a:xfrm>
        </p:spPr>
        <p:txBody>
          <a:bodyPr/>
          <a:lstStyle/>
          <a:p>
            <a:pPr marL="0" indent="0" algn="ctr">
              <a:buNone/>
            </a:pPr>
            <a:endParaRPr lang="en-US" sz="1000" dirty="0">
              <a:solidFill>
                <a:srgbClr val="FF0000"/>
              </a:solidFill>
              <a:sym typeface="Wingdings" panose="05000000000000000000" pitchFamily="2" charset="2"/>
            </a:endParaRPr>
          </a:p>
          <a:p>
            <a:pPr marL="457200" lvl="1" indent="0">
              <a:buNone/>
            </a:pPr>
            <a:endParaRPr lang="en-US" sz="1100" dirty="0"/>
          </a:p>
          <a:p>
            <a:r>
              <a:rPr lang="en-US" sz="1600" dirty="0">
                <a:solidFill>
                  <a:srgbClr val="00B0F0"/>
                </a:solidFill>
              </a:rPr>
              <a:t>Accessioning Issues</a:t>
            </a:r>
          </a:p>
          <a:p>
            <a:pPr lvl="1"/>
            <a:r>
              <a:rPr lang="en-US" sz="1100" dirty="0"/>
              <a:t>Tests that are run on East Campus BUT collected on West Campus must be accessioned in CHCS. This affects the AD HIV and CT/NG that are run at Branch Health Clinic 1523. If these tests are accessioned in VistA, they go to “pending” status under BHC 1523. This causes multiple processing and accountability problems </a:t>
            </a:r>
            <a:r>
              <a:rPr lang="en-US" sz="1000" dirty="0">
                <a:solidFill>
                  <a:srgbClr val="FFC000"/>
                </a:solidFill>
              </a:rPr>
              <a:t>[Pt Safety/Added Work]</a:t>
            </a:r>
            <a:endParaRPr lang="en-US" sz="1000" dirty="0">
              <a:solidFill>
                <a:srgbClr val="00B0F0"/>
              </a:solidFill>
            </a:endParaRPr>
          </a:p>
          <a:p>
            <a:pPr marL="0" indent="0">
              <a:buNone/>
            </a:pPr>
            <a:endParaRPr lang="en-US" sz="1000" dirty="0"/>
          </a:p>
          <a:p>
            <a:r>
              <a:rPr lang="en-US" sz="1600" dirty="0">
                <a:solidFill>
                  <a:srgbClr val="00B0F0"/>
                </a:solidFill>
              </a:rPr>
              <a:t>Resulting panel tests that include multiple accessions creates issues in CHCS</a:t>
            </a:r>
            <a:r>
              <a:rPr lang="en-US" sz="1600" dirty="0"/>
              <a:t> </a:t>
            </a:r>
          </a:p>
          <a:p>
            <a:pPr lvl="1"/>
            <a:r>
              <a:rPr lang="en-US" sz="1100" dirty="0"/>
              <a:t>If certain protocols require that one of the panel accessions needs to be cancelled, CHCS will not allow this.  </a:t>
            </a:r>
          </a:p>
          <a:p>
            <a:pPr lvl="1"/>
            <a:r>
              <a:rPr lang="en-US" sz="1100" i="1" u="sng" dirty="0"/>
              <a:t>Workaround</a:t>
            </a:r>
            <a:r>
              <a:rPr lang="en-US" sz="1100" dirty="0"/>
              <a:t>: the accessions are sent to the main lab on West Campus so they can be accepted and cancelled in </a:t>
            </a:r>
            <a:r>
              <a:rPr lang="en-US" sz="1100" dirty="0" err="1"/>
              <a:t>VistA</a:t>
            </a:r>
            <a:r>
              <a:rPr lang="en-US" sz="1100" dirty="0"/>
              <a:t>          </a:t>
            </a:r>
            <a:r>
              <a:rPr lang="en-US" sz="1000" dirty="0">
                <a:solidFill>
                  <a:srgbClr val="FFC000"/>
                </a:solidFill>
              </a:rPr>
              <a:t>[Added Work]</a:t>
            </a:r>
            <a:endParaRPr lang="en-US" sz="1000" dirty="0">
              <a:solidFill>
                <a:srgbClr val="00B0F0"/>
              </a:solidFill>
            </a:endParaRPr>
          </a:p>
          <a:p>
            <a:r>
              <a:rPr lang="en-US" sz="1600" dirty="0">
                <a:solidFill>
                  <a:srgbClr val="00B0F0"/>
                </a:solidFill>
              </a:rPr>
              <a:t>Microbiology culture results fail to transmit from VistA to CHCS </a:t>
            </a:r>
            <a:r>
              <a:rPr lang="en-US" sz="1600" dirty="0"/>
              <a:t>due to errors (unresolvable legacy “bug” in the microbiology package)</a:t>
            </a:r>
          </a:p>
          <a:p>
            <a:pPr lvl="1"/>
            <a:r>
              <a:rPr lang="en-US" sz="1100" i="1" u="sng" dirty="0"/>
              <a:t>Workaround</a:t>
            </a:r>
            <a:r>
              <a:rPr lang="en-US" sz="1100" dirty="0"/>
              <a:t>: enter the results manually.  Labor intensive and also changes the result format in CPRS </a:t>
            </a:r>
            <a:r>
              <a:rPr lang="en-US" sz="1100" dirty="0">
                <a:sym typeface="Wingdings" panose="05000000000000000000" pitchFamily="2" charset="2"/>
              </a:rPr>
              <a:t></a:t>
            </a:r>
            <a:r>
              <a:rPr lang="en-US" sz="1100" dirty="0"/>
              <a:t> looks confusing to providers </a:t>
            </a:r>
            <a:r>
              <a:rPr lang="en-US" sz="1000" dirty="0">
                <a:solidFill>
                  <a:srgbClr val="FFC000"/>
                </a:solidFill>
              </a:rPr>
              <a:t>[Pt Safety/Added Work]</a:t>
            </a:r>
            <a:endParaRPr lang="en-US" sz="1000" dirty="0"/>
          </a:p>
          <a:p>
            <a:r>
              <a:rPr lang="en-US" sz="1600" dirty="0">
                <a:solidFill>
                  <a:srgbClr val="00B0F0"/>
                </a:solidFill>
              </a:rPr>
              <a:t>Uncoordinated VA/DoD software updates affect synchronization of available functionalities</a:t>
            </a:r>
          </a:p>
          <a:p>
            <a:pPr lvl="1"/>
            <a:r>
              <a:rPr lang="en-US" sz="1100" dirty="0"/>
              <a:t>AHLTA/CHCS updates less frequently than CPRS/VistA.  To ensure that East Campus/West Campus providers can order the same test at the same time (if it is a new test), the below workaround is used </a:t>
            </a:r>
          </a:p>
          <a:p>
            <a:pPr lvl="1"/>
            <a:r>
              <a:rPr lang="en-US" sz="1100" i="1" u="sng" dirty="0"/>
              <a:t>Workaround</a:t>
            </a:r>
            <a:r>
              <a:rPr lang="en-US" sz="1100" dirty="0"/>
              <a:t>: the Laboratory Information Manager must wait for the next scheduled update time when mapping is to take place to make the change, or the change is made knowing it is not going to be the same in both systems.  A testing workaround is next done until the change is the same in both systems </a:t>
            </a:r>
            <a:r>
              <a:rPr lang="en-US" sz="1000" dirty="0">
                <a:solidFill>
                  <a:srgbClr val="FFC000"/>
                </a:solidFill>
              </a:rPr>
              <a:t>[Pt Safety/Added Work]</a:t>
            </a:r>
            <a:endParaRPr lang="en-US" sz="1000" dirty="0">
              <a:solidFill>
                <a:srgbClr val="00B0F0"/>
              </a:solidFill>
            </a:endParaRPr>
          </a:p>
          <a:p>
            <a:r>
              <a:rPr lang="en-US" sz="1600" dirty="0">
                <a:solidFill>
                  <a:srgbClr val="00B0F0"/>
                </a:solidFill>
              </a:rPr>
              <a:t>Creating new tests requested by providers specifically for a reference lab</a:t>
            </a:r>
          </a:p>
          <a:p>
            <a:pPr lvl="1"/>
            <a:r>
              <a:rPr lang="en-US" sz="1100" dirty="0"/>
              <a:t>this is a challenge because VistA and CHCS each have unique criteria to accomplish this</a:t>
            </a:r>
          </a:p>
          <a:p>
            <a:pPr lvl="1"/>
            <a:r>
              <a:rPr lang="en-US" sz="1100" i="1" u="sng" dirty="0"/>
              <a:t>Workaround</a:t>
            </a:r>
            <a:r>
              <a:rPr lang="en-US" sz="1100" dirty="0"/>
              <a:t>: none currently available </a:t>
            </a:r>
            <a:r>
              <a:rPr lang="en-US" sz="1000" dirty="0">
                <a:solidFill>
                  <a:srgbClr val="FFC000"/>
                </a:solidFill>
              </a:rPr>
              <a:t>[Missed opportunity for better patient outcome]</a:t>
            </a:r>
          </a:p>
          <a:p>
            <a:pPr lvl="1"/>
            <a:endParaRPr lang="en-US" sz="1100" dirty="0"/>
          </a:p>
          <a:p>
            <a:pPr marL="457200" lvl="1" indent="0">
              <a:buNone/>
            </a:pPr>
            <a:endParaRPr lang="en-US" sz="1800" dirty="0"/>
          </a:p>
          <a:p>
            <a:pPr marL="0" indent="0">
              <a:buNone/>
            </a:pPr>
            <a:endParaRPr lang="en-US" sz="1400" dirty="0">
              <a:solidFill>
                <a:srgbClr val="FFC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5</a:t>
            </a:fld>
            <a:endParaRPr lang="en-US" altLang="en-US" dirty="0"/>
          </a:p>
        </p:txBody>
      </p:sp>
    </p:spTree>
    <p:extLst>
      <p:ext uri="{BB962C8B-B14F-4D97-AF65-F5344CB8AC3E}">
        <p14:creationId xmlns:p14="http://schemas.microsoft.com/office/powerpoint/2010/main" val="35683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Laboratory Workarounds</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304800" y="1017190"/>
            <a:ext cx="8229600" cy="5328445"/>
          </a:xfrm>
        </p:spPr>
        <p:txBody>
          <a:bodyPr/>
          <a:lstStyle/>
          <a:p>
            <a:pPr marL="0" indent="0" algn="ctr">
              <a:buNone/>
            </a:pPr>
            <a:endParaRPr lang="en-US" sz="1000" dirty="0">
              <a:solidFill>
                <a:srgbClr val="FF0000"/>
              </a:solidFill>
              <a:sym typeface="Wingdings" panose="05000000000000000000" pitchFamily="2" charset="2"/>
            </a:endParaRPr>
          </a:p>
          <a:p>
            <a:pPr marL="0" indent="0">
              <a:buNone/>
            </a:pPr>
            <a:endParaRPr lang="en-US" sz="1000" dirty="0"/>
          </a:p>
          <a:p>
            <a:endParaRPr lang="en-US" sz="1100" dirty="0">
              <a:solidFill>
                <a:srgbClr val="FFC000"/>
              </a:solidFill>
            </a:endParaRPr>
          </a:p>
          <a:p>
            <a:r>
              <a:rPr lang="en-US" sz="1600" dirty="0">
                <a:solidFill>
                  <a:srgbClr val="00B0F0"/>
                </a:solidFill>
              </a:rPr>
              <a:t>Tracking of Specimens</a:t>
            </a:r>
          </a:p>
          <a:p>
            <a:pPr marL="457200" lvl="1" indent="0">
              <a:buNone/>
            </a:pPr>
            <a:r>
              <a:rPr lang="en-US" sz="1200" dirty="0"/>
              <a:t>1. LabLion does not recognize orders placed in CHCS, only CPRS. Therefore, cannot track specimens collected on the East Campus. If specimens do not get submitted to the main West Campus lab, we will not know until a provider calls seeking results </a:t>
            </a:r>
            <a:endParaRPr lang="en-US" sz="1200" dirty="0">
              <a:solidFill>
                <a:srgbClr val="FFC000"/>
              </a:solidFill>
            </a:endParaRPr>
          </a:p>
          <a:p>
            <a:pPr lvl="1"/>
            <a:r>
              <a:rPr lang="en-US" sz="1200" i="1" u="sng" dirty="0"/>
              <a:t>Workaround</a:t>
            </a:r>
            <a:r>
              <a:rPr lang="en-US" sz="1200" dirty="0"/>
              <a:t>: East Campus providers are asked to order their labs using CPRS.  However, East Campus providers won’t/can’t order in CPRS due to learning curve and/or inconvenience of shutting down their familiar AHLTA/CHCS applications to try to start CPRS </a:t>
            </a:r>
            <a:r>
              <a:rPr lang="en-US" sz="1200" dirty="0">
                <a:solidFill>
                  <a:srgbClr val="FFC000"/>
                </a:solidFill>
              </a:rPr>
              <a:t>[Pt Safety/Added Work]</a:t>
            </a:r>
          </a:p>
          <a:p>
            <a:pPr marL="457200" lvl="1" indent="0">
              <a:buNone/>
            </a:pPr>
            <a:endParaRPr lang="en-US" sz="1200" dirty="0"/>
          </a:p>
          <a:p>
            <a:pPr marL="457200" lvl="1" indent="0">
              <a:buNone/>
            </a:pPr>
            <a:r>
              <a:rPr lang="en-US" sz="1200" dirty="0"/>
              <a:t>2. Pending specimen ADHOC reports can only be generated in CHCS. If CHCS goes down, we won’t know if there are any specimens not submitted to the lab. If orders portability goes down, the specimen will remain pending in CHCS until everything is synchronized again</a:t>
            </a:r>
          </a:p>
          <a:p>
            <a:pPr lvl="1"/>
            <a:r>
              <a:rPr lang="en-US" sz="1200" i="1" u="sng" dirty="0"/>
              <a:t>Workaround</a:t>
            </a:r>
            <a:r>
              <a:rPr lang="en-US" sz="1200" dirty="0"/>
              <a:t>: for sending out PAPs/HPVs to a reference lab is to order and result everything </a:t>
            </a:r>
            <a:r>
              <a:rPr lang="en-US" sz="1200" i="1" dirty="0"/>
              <a:t>manually</a:t>
            </a:r>
            <a:r>
              <a:rPr lang="en-US" sz="1200" dirty="0"/>
              <a:t>. Reference labs cannot automatically transmit results into our VistA Anatomic Pathology package; therefore, everything is entered and signed out </a:t>
            </a:r>
            <a:r>
              <a:rPr lang="en-US" sz="1200" i="1" dirty="0"/>
              <a:t>manually</a:t>
            </a:r>
            <a:r>
              <a:rPr lang="en-US" sz="1200" dirty="0"/>
              <a:t>. When the case is signed out manually, a pathologist must be assigned, so turnaround times and statistics must be </a:t>
            </a:r>
            <a:r>
              <a:rPr lang="en-US" sz="1200" i="1" dirty="0"/>
              <a:t>manually</a:t>
            </a:r>
            <a:r>
              <a:rPr lang="en-US" sz="1200" dirty="0"/>
              <a:t> calculated as well </a:t>
            </a:r>
            <a:r>
              <a:rPr lang="en-US" sz="1200" dirty="0">
                <a:solidFill>
                  <a:srgbClr val="FFC000"/>
                </a:solidFill>
              </a:rPr>
              <a:t>[Pt Safety/Added Work]</a:t>
            </a:r>
            <a:endParaRPr lang="en-US" sz="1200" dirty="0">
              <a:solidFill>
                <a:srgbClr val="00B0F0"/>
              </a:solidFill>
            </a:endParaRPr>
          </a:p>
          <a:p>
            <a:pPr lvl="1"/>
            <a:r>
              <a:rPr lang="en-US" sz="1200" i="1" u="sng" dirty="0"/>
              <a:t>Workaround</a:t>
            </a:r>
            <a:r>
              <a:rPr lang="en-US" sz="1200" dirty="0"/>
              <a:t>: If PAPs/HPVs are ordered on the West Campus to be sent to Naval Medical Center Portsmouth, the orders need to be cancelled and reordered </a:t>
            </a:r>
            <a:r>
              <a:rPr lang="en-US" sz="1200" i="1" dirty="0"/>
              <a:t>manually</a:t>
            </a:r>
            <a:r>
              <a:rPr lang="en-US" sz="1200" dirty="0"/>
              <a:t> using CHCS prior to sending it out </a:t>
            </a:r>
            <a:r>
              <a:rPr lang="en-US" sz="1200" dirty="0">
                <a:solidFill>
                  <a:srgbClr val="FFC000"/>
                </a:solidFill>
              </a:rPr>
              <a:t>[Pt Safety/Added Work]</a:t>
            </a:r>
            <a:endParaRPr lang="en-US" sz="1200" dirty="0"/>
          </a:p>
          <a:p>
            <a:pPr marL="0" indent="0">
              <a:buNone/>
            </a:pPr>
            <a:endParaRPr lang="en-US" sz="1400" dirty="0">
              <a:solidFill>
                <a:srgbClr val="FFC000"/>
              </a:solidFill>
            </a:endParaRPr>
          </a:p>
          <a:p>
            <a:endParaRPr lang="en-US"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6</a:t>
            </a:fld>
            <a:endParaRPr lang="en-US" altLang="en-US" dirty="0"/>
          </a:p>
        </p:txBody>
      </p:sp>
    </p:spTree>
    <p:extLst>
      <p:ext uri="{BB962C8B-B14F-4D97-AF65-F5344CB8AC3E}">
        <p14:creationId xmlns:p14="http://schemas.microsoft.com/office/powerpoint/2010/main" val="102669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Pharmacy Workarounds</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304800" y="1017190"/>
            <a:ext cx="8229600" cy="5612210"/>
          </a:xfrm>
        </p:spPr>
        <p:txBody>
          <a:bodyPr/>
          <a:lstStyle/>
          <a:p>
            <a:pPr marL="0" indent="0" algn="ctr">
              <a:buNone/>
            </a:pPr>
            <a:r>
              <a:rPr lang="en-US" sz="1800" dirty="0">
                <a:solidFill>
                  <a:srgbClr val="FF0000"/>
                </a:solidFill>
              </a:rPr>
              <a:t>No Orders Portability</a:t>
            </a:r>
          </a:p>
          <a:p>
            <a:pPr marL="0" indent="0" algn="ctr">
              <a:buNone/>
            </a:pPr>
            <a:r>
              <a:rPr lang="en-US" sz="1800" dirty="0">
                <a:solidFill>
                  <a:srgbClr val="FF0000"/>
                </a:solidFill>
                <a:sym typeface="Wingdings" panose="05000000000000000000" pitchFamily="2" charset="2"/>
              </a:rPr>
              <a:t>No Allergies Portability</a:t>
            </a:r>
          </a:p>
          <a:p>
            <a:r>
              <a:rPr lang="en-US" sz="2000" dirty="0">
                <a:solidFill>
                  <a:srgbClr val="00B0F0"/>
                </a:solidFill>
              </a:rPr>
              <a:t>Must check both systems for each patient </a:t>
            </a:r>
            <a:r>
              <a:rPr lang="en-US" sz="2000" dirty="0"/>
              <a:t>to avoid missing orders </a:t>
            </a:r>
          </a:p>
          <a:p>
            <a:pPr lvl="1"/>
            <a:r>
              <a:rPr lang="en-US" sz="1400" i="1" u="sng" dirty="0">
                <a:sym typeface="Wingdings" panose="05000000000000000000" pitchFamily="2" charset="2"/>
              </a:rPr>
              <a:t>Workaround</a:t>
            </a:r>
            <a:r>
              <a:rPr lang="en-US" sz="1400" dirty="0">
                <a:sym typeface="Wingdings" panose="05000000000000000000" pitchFamily="2" charset="2"/>
              </a:rPr>
              <a:t>: </a:t>
            </a:r>
            <a:r>
              <a:rPr lang="en-US" sz="1400" dirty="0"/>
              <a:t>toggle between a two systems set up </a:t>
            </a:r>
            <a:r>
              <a:rPr lang="en-US" sz="1400" dirty="0">
                <a:solidFill>
                  <a:srgbClr val="FFC000"/>
                </a:solidFill>
              </a:rPr>
              <a:t>[Pt Safety/Added Work]</a:t>
            </a:r>
          </a:p>
          <a:p>
            <a:pPr marL="0" indent="0">
              <a:buNone/>
            </a:pPr>
            <a:endParaRPr lang="en-US" sz="2000" dirty="0"/>
          </a:p>
          <a:p>
            <a:r>
              <a:rPr lang="en-US" sz="2000" dirty="0">
                <a:solidFill>
                  <a:srgbClr val="00B0F0"/>
                </a:solidFill>
              </a:rPr>
              <a:t>Allergy data not synchronized </a:t>
            </a:r>
            <a:r>
              <a:rPr lang="en-US" sz="2000" dirty="0"/>
              <a:t>in both systems </a:t>
            </a:r>
          </a:p>
          <a:p>
            <a:pPr lvl="1"/>
            <a:r>
              <a:rPr lang="en-US" sz="1400" dirty="0"/>
              <a:t>For </a:t>
            </a:r>
            <a:r>
              <a:rPr lang="en-US" sz="1400" dirty="0">
                <a:solidFill>
                  <a:srgbClr val="00B050"/>
                </a:solidFill>
              </a:rPr>
              <a:t>dual eligible </a:t>
            </a:r>
            <a:r>
              <a:rPr lang="en-US" sz="1400" dirty="0"/>
              <a:t>patients, allergy list may not be synchronized in both systems </a:t>
            </a:r>
            <a:r>
              <a:rPr lang="en-US" sz="1400" dirty="0">
                <a:sym typeface="Wingdings" panose="05000000000000000000" pitchFamily="2" charset="2"/>
              </a:rPr>
              <a:t> don’t get </a:t>
            </a:r>
            <a:r>
              <a:rPr lang="en-US" sz="1400" dirty="0"/>
              <a:t>duplicate therapy warnings </a:t>
            </a:r>
            <a:r>
              <a:rPr lang="en-US" sz="1400" dirty="0">
                <a:sym typeface="Wingdings" panose="05000000000000000000" pitchFamily="2" charset="2"/>
              </a:rPr>
              <a:t> </a:t>
            </a:r>
            <a:r>
              <a:rPr lang="en-US" sz="1400" dirty="0"/>
              <a:t>patient could get the same Rx in both systems without triggering a warning  </a:t>
            </a:r>
          </a:p>
          <a:p>
            <a:pPr lvl="1"/>
            <a:r>
              <a:rPr lang="en-US" sz="1400" i="1" u="sng" dirty="0">
                <a:sym typeface="Wingdings" panose="05000000000000000000" pitchFamily="2" charset="2"/>
              </a:rPr>
              <a:t>Workaround</a:t>
            </a:r>
            <a:r>
              <a:rPr lang="en-US" sz="1400" dirty="0">
                <a:sym typeface="Wingdings" panose="05000000000000000000" pitchFamily="2" charset="2"/>
              </a:rPr>
              <a:t>: manually checking both systems </a:t>
            </a:r>
            <a:r>
              <a:rPr lang="en-US" sz="1400" dirty="0">
                <a:solidFill>
                  <a:srgbClr val="FFC000"/>
                </a:solidFill>
              </a:rPr>
              <a:t>[Pt Safety/Added Work]</a:t>
            </a:r>
            <a:endParaRPr lang="en-US" sz="1400" dirty="0"/>
          </a:p>
          <a:p>
            <a:pPr marL="457200" lvl="1" indent="0">
              <a:buNone/>
            </a:pPr>
            <a:endParaRPr lang="en-US" sz="1800" dirty="0"/>
          </a:p>
          <a:p>
            <a:r>
              <a:rPr lang="en-US" sz="2000" dirty="0">
                <a:solidFill>
                  <a:srgbClr val="00B0F0"/>
                </a:solidFill>
              </a:rPr>
              <a:t>Provider reluctance to learn </a:t>
            </a:r>
            <a:r>
              <a:rPr lang="en-US" sz="2000" dirty="0"/>
              <a:t>how to use both systems</a:t>
            </a:r>
            <a:endParaRPr lang="en-US" sz="1400" dirty="0"/>
          </a:p>
          <a:p>
            <a:pPr lvl="1"/>
            <a:r>
              <a:rPr lang="en-US" sz="1400" dirty="0"/>
              <a:t>E.g., instead of learning CHCS, easier to give TRICARE patients handwritten prescriptions </a:t>
            </a:r>
            <a:r>
              <a:rPr lang="en-US" sz="1400" dirty="0">
                <a:sym typeface="Wingdings" panose="05000000000000000000" pitchFamily="2" charset="2"/>
              </a:rPr>
              <a:t> prevents automated order checks  increased unnecessary workload for pharmacy staff  legibility  errors </a:t>
            </a:r>
            <a:r>
              <a:rPr lang="en-US" sz="1800" dirty="0">
                <a:sym typeface="Wingdings" panose="05000000000000000000" pitchFamily="2" charset="2"/>
              </a:rPr>
              <a:t>            </a:t>
            </a:r>
            <a:r>
              <a:rPr lang="en-US" sz="1400" dirty="0">
                <a:solidFill>
                  <a:srgbClr val="FFC000"/>
                </a:solidFill>
                <a:sym typeface="Wingdings" panose="05000000000000000000" pitchFamily="2" charset="2"/>
              </a:rPr>
              <a:t>[Pt Safety/</a:t>
            </a:r>
            <a:r>
              <a:rPr lang="en-US" sz="1400" dirty="0">
                <a:solidFill>
                  <a:srgbClr val="FFC000"/>
                </a:solidFill>
              </a:rPr>
              <a:t> Added Work</a:t>
            </a:r>
            <a:r>
              <a:rPr lang="en-US" sz="1400" dirty="0">
                <a:solidFill>
                  <a:srgbClr val="FFC000"/>
                </a:solidFill>
                <a:sym typeface="Wingdings" panose="05000000000000000000" pitchFamily="2" charset="2"/>
              </a:rPr>
              <a:t>]</a:t>
            </a:r>
          </a:p>
          <a:p>
            <a:pPr lvl="1"/>
            <a:r>
              <a:rPr lang="en-US" sz="1400" i="1" u="sng" dirty="0">
                <a:sym typeface="Wingdings" panose="05000000000000000000" pitchFamily="2" charset="2"/>
              </a:rPr>
              <a:t>Workaround</a:t>
            </a:r>
            <a:r>
              <a:rPr lang="en-US" sz="1400" dirty="0">
                <a:sym typeface="Wingdings" panose="05000000000000000000" pitchFamily="2" charset="2"/>
              </a:rPr>
              <a:t>: pharmacy staff manually processes what should be automated prescription processes </a:t>
            </a:r>
            <a:r>
              <a:rPr lang="en-US" sz="1400" dirty="0">
                <a:solidFill>
                  <a:srgbClr val="FFC000"/>
                </a:solidFill>
              </a:rPr>
              <a:t>[Pt Safety/Added Work]</a:t>
            </a:r>
            <a:r>
              <a:rPr lang="en-US" sz="1400" dirty="0">
                <a:sym typeface="Wingdings" panose="05000000000000000000" pitchFamily="2" charset="2"/>
              </a:rPr>
              <a:t> </a:t>
            </a:r>
          </a:p>
          <a:p>
            <a:pPr marL="457200" lvl="1" indent="0">
              <a:buNone/>
            </a:pPr>
            <a:endParaRPr lang="en-US" sz="1800" dirty="0"/>
          </a:p>
          <a:p>
            <a:r>
              <a:rPr lang="en-US" sz="2000" dirty="0">
                <a:solidFill>
                  <a:srgbClr val="00B0F0"/>
                </a:solidFill>
              </a:rPr>
              <a:t>Training</a:t>
            </a:r>
            <a:r>
              <a:rPr lang="en-US" sz="2000" dirty="0"/>
              <a:t> new and current staff to use two EHRs </a:t>
            </a:r>
            <a:r>
              <a:rPr lang="en-US" sz="1400" dirty="0">
                <a:solidFill>
                  <a:srgbClr val="FFC000"/>
                </a:solidFill>
              </a:rPr>
              <a:t>[Added Work]</a:t>
            </a:r>
          </a:p>
          <a:p>
            <a:endParaRPr lang="en-US"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7</a:t>
            </a:fld>
            <a:endParaRPr lang="en-US" altLang="en-US" dirty="0"/>
          </a:p>
        </p:txBody>
      </p:sp>
    </p:spTree>
    <p:extLst>
      <p:ext uri="{BB962C8B-B14F-4D97-AF65-F5344CB8AC3E}">
        <p14:creationId xmlns:p14="http://schemas.microsoft.com/office/powerpoint/2010/main" val="425068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Consult/Referral Management Workarounds</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446314" y="1066800"/>
            <a:ext cx="8229600" cy="5257800"/>
          </a:xfrm>
        </p:spPr>
        <p:txBody>
          <a:bodyPr/>
          <a:lstStyle/>
          <a:p>
            <a:pPr marL="0" indent="0" algn="ctr">
              <a:buNone/>
            </a:pPr>
            <a:r>
              <a:rPr lang="en-US" dirty="0">
                <a:solidFill>
                  <a:srgbClr val="FF0000"/>
                </a:solidFill>
              </a:rPr>
              <a:t>Rate-limiting Step: Joint Registration </a:t>
            </a:r>
            <a:r>
              <a:rPr lang="en-US" dirty="0">
                <a:solidFill>
                  <a:srgbClr val="FF0000"/>
                </a:solidFill>
                <a:sym typeface="Wingdings" panose="05000000000000000000" pitchFamily="2" charset="2"/>
              </a:rPr>
              <a:t> “Correlated” Patient</a:t>
            </a:r>
          </a:p>
          <a:p>
            <a:pPr marL="0" indent="0" algn="ctr">
              <a:buNone/>
            </a:pPr>
            <a:r>
              <a:rPr lang="en-US" dirty="0">
                <a:solidFill>
                  <a:srgbClr val="FF0000"/>
                </a:solidFill>
                <a:sym typeface="Wingdings" panose="05000000000000000000" pitchFamily="2" charset="2"/>
              </a:rPr>
              <a:t>Work space: West Campus using VA Desktop</a:t>
            </a:r>
          </a:p>
          <a:p>
            <a:r>
              <a:rPr lang="en-US" sz="1600" dirty="0">
                <a:solidFill>
                  <a:srgbClr val="00B0F0"/>
                </a:solidFill>
              </a:rPr>
              <a:t>Ordering consults for </a:t>
            </a:r>
            <a:r>
              <a:rPr lang="en-US" sz="1600" i="1" dirty="0">
                <a:solidFill>
                  <a:srgbClr val="00B0F0"/>
                </a:solidFill>
              </a:rPr>
              <a:t>Procedures</a:t>
            </a:r>
            <a:r>
              <a:rPr lang="en-US" sz="1600" dirty="0">
                <a:solidFill>
                  <a:srgbClr val="00B0F0"/>
                </a:solidFill>
              </a:rPr>
              <a:t> &amp; </a:t>
            </a:r>
            <a:r>
              <a:rPr lang="en-US" sz="1600" i="1" dirty="0">
                <a:solidFill>
                  <a:srgbClr val="00B0F0"/>
                </a:solidFill>
              </a:rPr>
              <a:t>Non-Formulary Items = challenging</a:t>
            </a:r>
          </a:p>
          <a:p>
            <a:pPr lvl="1"/>
            <a:r>
              <a:rPr lang="en-US" sz="1200" i="1" u="sng" dirty="0"/>
              <a:t>Workarounds</a:t>
            </a:r>
            <a:r>
              <a:rPr lang="en-US" sz="1200" dirty="0"/>
              <a:t>: </a:t>
            </a:r>
          </a:p>
          <a:p>
            <a:pPr lvl="2"/>
            <a:r>
              <a:rPr lang="en-US" sz="1200" dirty="0"/>
              <a:t>Front-end:  providers must appropriately and accurately enter prescriptions and consults and know which is the correct system to use (steep learning curve) </a:t>
            </a:r>
            <a:r>
              <a:rPr lang="en-US" sz="1100" dirty="0">
                <a:solidFill>
                  <a:srgbClr val="FFC000"/>
                </a:solidFill>
                <a:sym typeface="Wingdings" panose="05000000000000000000" pitchFamily="2" charset="2"/>
              </a:rPr>
              <a:t>[Pt Safety] </a:t>
            </a:r>
            <a:r>
              <a:rPr lang="en-US" sz="1100" dirty="0">
                <a:solidFill>
                  <a:srgbClr val="FFC000"/>
                </a:solidFill>
              </a:rPr>
              <a:t>[Added Work]</a:t>
            </a:r>
          </a:p>
          <a:p>
            <a:pPr lvl="2"/>
            <a:r>
              <a:rPr lang="en-US" sz="1200" dirty="0"/>
              <a:t>Back-end: labor-intensive creation of new consult titles by administrative staff involves navigating two systems and two policies (MISSION ACT, TRICARE) </a:t>
            </a:r>
            <a:r>
              <a:rPr lang="en-US" sz="1100" dirty="0">
                <a:solidFill>
                  <a:srgbClr val="FFC000"/>
                </a:solidFill>
              </a:rPr>
              <a:t>[Added Work]</a:t>
            </a:r>
            <a:endParaRPr lang="en-US" sz="1100" dirty="0"/>
          </a:p>
          <a:p>
            <a:pPr marL="457200" lvl="1" indent="0">
              <a:buNone/>
            </a:pPr>
            <a:endParaRPr lang="en-US" sz="1600" dirty="0"/>
          </a:p>
          <a:p>
            <a:r>
              <a:rPr lang="en-US" sz="1600" dirty="0">
                <a:solidFill>
                  <a:srgbClr val="00B0F0"/>
                </a:solidFill>
              </a:rPr>
              <a:t>Orders portability “glitches”</a:t>
            </a:r>
            <a:r>
              <a:rPr lang="en-US" sz="1600" dirty="0"/>
              <a:t>: Specialty referrals (e.g., Cardiology) to Referral Management Center (RMC) sometimes do not cross over from CPRS to CHCS </a:t>
            </a:r>
            <a:r>
              <a:rPr lang="en-US" sz="1600" dirty="0">
                <a:sym typeface="Wingdings" panose="05000000000000000000" pitchFamily="2" charset="2"/>
              </a:rPr>
              <a:t> </a:t>
            </a:r>
            <a:r>
              <a:rPr lang="en-US" sz="1600" dirty="0"/>
              <a:t>delay in care. </a:t>
            </a:r>
          </a:p>
          <a:p>
            <a:pPr lvl="1"/>
            <a:r>
              <a:rPr lang="en-US" sz="1200" i="1" u="sng" dirty="0"/>
              <a:t>Workaround</a:t>
            </a:r>
            <a:r>
              <a:rPr lang="en-US" sz="1200" dirty="0"/>
              <a:t>: place RMC as view alerts in CPRS so providers are notified if the referral order doesn’t reach the Utilization Management queue in CHCS </a:t>
            </a:r>
            <a:r>
              <a:rPr lang="en-US" sz="1200" dirty="0">
                <a:solidFill>
                  <a:srgbClr val="FFC000"/>
                </a:solidFill>
                <a:sym typeface="Wingdings" panose="05000000000000000000" pitchFamily="2" charset="2"/>
              </a:rPr>
              <a:t>[Pt Safety] </a:t>
            </a:r>
            <a:r>
              <a:rPr lang="en-US" sz="1200" dirty="0">
                <a:solidFill>
                  <a:srgbClr val="FFC000"/>
                </a:solidFill>
              </a:rPr>
              <a:t>[Added Work]</a:t>
            </a:r>
            <a:endParaRPr lang="en-US" sz="1200" dirty="0"/>
          </a:p>
          <a:p>
            <a:pPr marL="0" indent="0">
              <a:buNone/>
            </a:pPr>
            <a:endParaRPr lang="en-US" sz="1600" dirty="0"/>
          </a:p>
          <a:p>
            <a:r>
              <a:rPr lang="en-US" sz="1600" dirty="0">
                <a:solidFill>
                  <a:srgbClr val="00B0F0"/>
                </a:solidFill>
              </a:rPr>
              <a:t>Unreliability of automated referral tracking</a:t>
            </a:r>
            <a:r>
              <a:rPr lang="en-US" sz="1600" dirty="0"/>
              <a:t>:  cannot rely on RMC referrals populating the referral tracking software (</a:t>
            </a:r>
            <a:r>
              <a:rPr lang="en-US" sz="1600" dirty="0" err="1"/>
              <a:t>Carepoint</a:t>
            </a:r>
            <a:r>
              <a:rPr lang="en-US" sz="1600" dirty="0"/>
              <a:t> RMS) every hour.  </a:t>
            </a:r>
          </a:p>
          <a:p>
            <a:pPr lvl="1"/>
            <a:r>
              <a:rPr lang="en-US" sz="1200" i="1" u="sng" dirty="0"/>
              <a:t>Workaround</a:t>
            </a:r>
            <a:r>
              <a:rPr lang="en-US" sz="1200" dirty="0"/>
              <a:t>: constant vigilance; manually “push” from CHCS to RMS to ensure referral order gets into </a:t>
            </a:r>
            <a:r>
              <a:rPr lang="en-US" sz="1200" dirty="0" err="1"/>
              <a:t>Carepoint</a:t>
            </a:r>
            <a:r>
              <a:rPr lang="en-US" sz="1200" dirty="0"/>
              <a:t> </a:t>
            </a:r>
            <a:r>
              <a:rPr lang="en-US" sz="1200" dirty="0">
                <a:sym typeface="Wingdings" panose="05000000000000000000" pitchFamily="2" charset="2"/>
              </a:rPr>
              <a:t></a:t>
            </a:r>
            <a:r>
              <a:rPr lang="en-US" sz="1200" dirty="0"/>
              <a:t> Humana Military Portal (Managed Care Support Contractor) </a:t>
            </a:r>
            <a:r>
              <a:rPr lang="en-US" sz="1200" dirty="0">
                <a:solidFill>
                  <a:srgbClr val="FFC000"/>
                </a:solidFill>
                <a:sym typeface="Wingdings" panose="05000000000000000000" pitchFamily="2" charset="2"/>
              </a:rPr>
              <a:t>[Pt Safety] </a:t>
            </a:r>
            <a:r>
              <a:rPr lang="en-US" sz="1200" dirty="0">
                <a:solidFill>
                  <a:srgbClr val="FFC000"/>
                </a:solidFill>
              </a:rPr>
              <a:t>[Added Work]</a:t>
            </a:r>
            <a:endParaRPr lang="en-US" sz="1200" dirty="0"/>
          </a:p>
          <a:p>
            <a:endParaRPr lang="en-US"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8</a:t>
            </a:fld>
            <a:endParaRPr lang="en-US" altLang="en-US" dirty="0"/>
          </a:p>
        </p:txBody>
      </p:sp>
    </p:spTree>
    <p:extLst>
      <p:ext uri="{BB962C8B-B14F-4D97-AF65-F5344CB8AC3E}">
        <p14:creationId xmlns:p14="http://schemas.microsoft.com/office/powerpoint/2010/main" val="333631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F08-81DD-4329-BA7A-39F56448E41C}"/>
              </a:ext>
            </a:extLst>
          </p:cNvPr>
          <p:cNvSpPr>
            <a:spLocks noGrp="1"/>
          </p:cNvSpPr>
          <p:nvPr>
            <p:ph type="title"/>
          </p:nvPr>
        </p:nvSpPr>
        <p:spPr/>
        <p:txBody>
          <a:bodyPr/>
          <a:lstStyle/>
          <a:p>
            <a:r>
              <a:rPr lang="en-US" dirty="0"/>
              <a:t>Consult/Referral Management Workarounds</a:t>
            </a:r>
          </a:p>
        </p:txBody>
      </p:sp>
      <p:sp>
        <p:nvSpPr>
          <p:cNvPr id="3" name="Content Placeholder 2">
            <a:extLst>
              <a:ext uri="{FF2B5EF4-FFF2-40B4-BE49-F238E27FC236}">
                <a16:creationId xmlns:a16="http://schemas.microsoft.com/office/drawing/2014/main" id="{013FAD06-D2F0-45BA-98FF-98DFDF30832D}"/>
              </a:ext>
            </a:extLst>
          </p:cNvPr>
          <p:cNvSpPr>
            <a:spLocks noGrp="1"/>
          </p:cNvSpPr>
          <p:nvPr>
            <p:ph idx="1"/>
          </p:nvPr>
        </p:nvSpPr>
        <p:spPr>
          <a:xfrm>
            <a:off x="446314" y="1066800"/>
            <a:ext cx="8229600" cy="5257800"/>
          </a:xfrm>
        </p:spPr>
        <p:txBody>
          <a:bodyPr/>
          <a:lstStyle/>
          <a:p>
            <a:r>
              <a:rPr lang="en-US" sz="1600" dirty="0">
                <a:solidFill>
                  <a:srgbClr val="00B0F0"/>
                </a:solidFill>
              </a:rPr>
              <a:t>Problems Identifying the ordering provider </a:t>
            </a:r>
            <a:r>
              <a:rPr lang="en-US" sz="1600" i="1" dirty="0"/>
              <a:t>(interoperability workarounds due to policies having FHCC Specialty Care clinics use CPRS/VistA while DoD Primary Care clinics use AHLTA/CHCS)</a:t>
            </a:r>
          </a:p>
          <a:p>
            <a:pPr lvl="1"/>
            <a:r>
              <a:rPr lang="en-US" sz="1100" dirty="0"/>
              <a:t>When CPRS orders push to CHCS, the ordering provider is listed as PROXY PROVIDER </a:t>
            </a:r>
            <a:r>
              <a:rPr lang="en-US" sz="1100" dirty="0">
                <a:sym typeface="Wingdings" panose="05000000000000000000" pitchFamily="2" charset="2"/>
              </a:rPr>
              <a:t></a:t>
            </a:r>
            <a:r>
              <a:rPr lang="en-US" sz="1100" dirty="0"/>
              <a:t>difficult to track down ordering provider if questions arise </a:t>
            </a:r>
            <a:r>
              <a:rPr lang="en-US" sz="1100" dirty="0">
                <a:sym typeface="Wingdings" panose="05000000000000000000" pitchFamily="2" charset="2"/>
              </a:rPr>
              <a:t> </a:t>
            </a:r>
            <a:r>
              <a:rPr lang="en-US" sz="1100" dirty="0"/>
              <a:t>requires a lot of toggling between CPRS and AHLTA </a:t>
            </a:r>
            <a:r>
              <a:rPr lang="en-US" sz="1100" dirty="0">
                <a:sym typeface="Wingdings" panose="05000000000000000000" pitchFamily="2" charset="2"/>
              </a:rPr>
              <a:t> t</a:t>
            </a:r>
            <a:r>
              <a:rPr lang="en-US" sz="1100" dirty="0"/>
              <a:t>akes significant time (average two minutes) to open AHLTA via AVHE  </a:t>
            </a:r>
            <a:r>
              <a:rPr lang="en-US" sz="1100" dirty="0">
                <a:solidFill>
                  <a:srgbClr val="FFC000"/>
                </a:solidFill>
                <a:sym typeface="Wingdings" panose="05000000000000000000" pitchFamily="2" charset="2"/>
              </a:rPr>
              <a:t>[Pt Safety] </a:t>
            </a:r>
            <a:r>
              <a:rPr lang="en-US" sz="1100" dirty="0">
                <a:solidFill>
                  <a:srgbClr val="FFC000"/>
                </a:solidFill>
              </a:rPr>
              <a:t>[Added Work]</a:t>
            </a:r>
          </a:p>
          <a:p>
            <a:pPr lvl="1"/>
            <a:r>
              <a:rPr lang="en-US" sz="1100" dirty="0"/>
              <a:t>“Proxy Provider” status is invoked if a provider doesn’t have an active account in both EHRs </a:t>
            </a:r>
            <a:r>
              <a:rPr lang="en-US" sz="1100" dirty="0">
                <a:sym typeface="Wingdings" panose="05000000000000000000" pitchFamily="2" charset="2"/>
              </a:rPr>
              <a:t> test results relayed to whom?</a:t>
            </a:r>
            <a:endParaRPr lang="en-US" sz="1100" dirty="0"/>
          </a:p>
          <a:p>
            <a:pPr lvl="1"/>
            <a:r>
              <a:rPr lang="en-US" sz="1100" i="1" u="sng" dirty="0"/>
              <a:t>Workarounds</a:t>
            </a:r>
            <a:r>
              <a:rPr lang="en-US" sz="1100" dirty="0"/>
              <a:t>:</a:t>
            </a:r>
          </a:p>
          <a:p>
            <a:pPr lvl="2"/>
            <a:r>
              <a:rPr lang="en-US" sz="1100" dirty="0"/>
              <a:t>call coworkers who may be successfully logged in to AHLTA and ask them to pull the required data to address issues in timely manner</a:t>
            </a:r>
            <a:r>
              <a:rPr lang="en-US" sz="1100" dirty="0">
                <a:solidFill>
                  <a:srgbClr val="00B0F0"/>
                </a:solidFill>
              </a:rPr>
              <a:t> </a:t>
            </a:r>
            <a:r>
              <a:rPr lang="en-US" sz="1100" dirty="0">
                <a:solidFill>
                  <a:srgbClr val="FFC000"/>
                </a:solidFill>
              </a:rPr>
              <a:t>[Added Work]</a:t>
            </a:r>
            <a:endParaRPr lang="en-US" sz="1100" dirty="0">
              <a:solidFill>
                <a:srgbClr val="00B0F0"/>
              </a:solidFill>
            </a:endParaRPr>
          </a:p>
          <a:p>
            <a:pPr lvl="2"/>
            <a:r>
              <a:rPr lang="en-US" sz="1100" dirty="0"/>
              <a:t>walk 0.25 miles to the basement of FHCC Building 134 and log in to the computer having a DHA Desktop; seems faster than waiting to repeatedly attempt to log in to AHLTA via AVHE </a:t>
            </a:r>
            <a:r>
              <a:rPr lang="en-US" sz="1100" dirty="0">
                <a:solidFill>
                  <a:srgbClr val="FFC000"/>
                </a:solidFill>
              </a:rPr>
              <a:t>[Added Work]</a:t>
            </a:r>
            <a:endParaRPr lang="en-US" sz="1100" dirty="0">
              <a:solidFill>
                <a:srgbClr val="00B0F0"/>
              </a:solidFill>
            </a:endParaRPr>
          </a:p>
          <a:p>
            <a:pPr marL="0" indent="0">
              <a:buNone/>
            </a:pPr>
            <a:endParaRPr lang="en-US" sz="1600" dirty="0">
              <a:solidFill>
                <a:srgbClr val="00B0F0"/>
              </a:solidFill>
            </a:endParaRPr>
          </a:p>
          <a:p>
            <a:r>
              <a:rPr lang="en-US" sz="1600" dirty="0">
                <a:solidFill>
                  <a:srgbClr val="00B0F0"/>
                </a:solidFill>
              </a:rPr>
              <a:t>Problems Determining Beneficiary Status – dual eligibility </a:t>
            </a:r>
          </a:p>
          <a:p>
            <a:pPr lvl="1"/>
            <a:r>
              <a:rPr lang="en-US" sz="1100" dirty="0"/>
              <a:t>When using CPRS, it is sometimes unclear if a patient is a DoD or VA beneficiary.  Sometimes they have dual eligibility but sometimes it is entered incorrectly.  This database is only as good as the most recent manual entry and its proper interface and data transfer with DEERS  </a:t>
            </a:r>
          </a:p>
          <a:p>
            <a:pPr lvl="1"/>
            <a:r>
              <a:rPr lang="en-US" sz="1100" i="1" u="sng" dirty="0"/>
              <a:t>Workaround</a:t>
            </a:r>
            <a:r>
              <a:rPr lang="en-US" sz="1100" dirty="0"/>
              <a:t>: log in to the Humana portal to check patient eligibility.  The managed care support contract (MCSC) is more reliable on their DEERS data than FHCC’s CPRS/VistA database</a:t>
            </a:r>
            <a:r>
              <a:rPr lang="en-US" sz="1100" dirty="0">
                <a:solidFill>
                  <a:srgbClr val="00B0F0"/>
                </a:solidFill>
              </a:rPr>
              <a:t>  </a:t>
            </a:r>
            <a:r>
              <a:rPr lang="en-US" sz="1100" dirty="0">
                <a:solidFill>
                  <a:srgbClr val="FFC000"/>
                </a:solidFill>
              </a:rPr>
              <a:t>[Added Work]</a:t>
            </a:r>
            <a:endParaRPr lang="en-US" sz="1100" dirty="0">
              <a:solidFill>
                <a:srgbClr val="00B0F0"/>
              </a:solidFill>
            </a:endParaRPr>
          </a:p>
          <a:p>
            <a:pPr marL="0" indent="0">
              <a:buNone/>
            </a:pPr>
            <a:endParaRPr lang="en-US" sz="1600" dirty="0">
              <a:solidFill>
                <a:srgbClr val="00B0F0"/>
              </a:solidFill>
            </a:endParaRPr>
          </a:p>
          <a:p>
            <a:r>
              <a:rPr lang="en-US" sz="1600" dirty="0">
                <a:solidFill>
                  <a:srgbClr val="00B0F0"/>
                </a:solidFill>
              </a:rPr>
              <a:t>TRICARE’s Clear and Legible Reports (CLRs) attached to non-MTF consults</a:t>
            </a:r>
          </a:p>
          <a:p>
            <a:pPr lvl="1"/>
            <a:r>
              <a:rPr lang="en-US" sz="1100" i="1" u="sng" dirty="0"/>
              <a:t>Workaround</a:t>
            </a:r>
            <a:r>
              <a:rPr lang="en-US" sz="1100" dirty="0"/>
              <a:t>: we previously were able to scan CLRs directly into HAIMS.  Now, must be scanned into the user’s desktop, saved as a file, and then uploaded via a “BROWSE” feature.  Labor-intensive workaround: the PII must be saved on the computer, staff have to remember to delete it, and probability for human error is increased when multiple patient scans are an option during uploads </a:t>
            </a:r>
            <a:r>
              <a:rPr lang="en-US" sz="1100" dirty="0">
                <a:solidFill>
                  <a:srgbClr val="FFC000"/>
                </a:solidFill>
                <a:sym typeface="Wingdings" panose="05000000000000000000" pitchFamily="2" charset="2"/>
              </a:rPr>
              <a:t>[Pt Safety] </a:t>
            </a:r>
            <a:r>
              <a:rPr lang="en-US" sz="1100" dirty="0">
                <a:solidFill>
                  <a:srgbClr val="FFC000"/>
                </a:solidFill>
              </a:rPr>
              <a:t>[Added Work]</a:t>
            </a:r>
            <a:endParaRPr lang="en-US" sz="1100" dirty="0"/>
          </a:p>
        </p:txBody>
      </p:sp>
      <p:sp>
        <p:nvSpPr>
          <p:cNvPr id="4" name="Slide Number Placeholder 3">
            <a:extLst>
              <a:ext uri="{FF2B5EF4-FFF2-40B4-BE49-F238E27FC236}">
                <a16:creationId xmlns:a16="http://schemas.microsoft.com/office/drawing/2014/main" id="{A91B8535-32A8-4236-9129-54DAE5BC6194}"/>
              </a:ext>
            </a:extLst>
          </p:cNvPr>
          <p:cNvSpPr>
            <a:spLocks noGrp="1"/>
          </p:cNvSpPr>
          <p:nvPr>
            <p:ph type="sldNum" sz="quarter" idx="10"/>
          </p:nvPr>
        </p:nvSpPr>
        <p:spPr/>
        <p:txBody>
          <a:bodyPr/>
          <a:lstStyle/>
          <a:p>
            <a:pPr>
              <a:defRPr/>
            </a:pPr>
            <a:fld id="{35CCB6A0-CED3-47BE-A28B-8A68E74B2A21}" type="slidenum">
              <a:rPr lang="en-US" altLang="en-US" smtClean="0"/>
              <a:pPr>
                <a:defRPr/>
              </a:pPr>
              <a:t>9</a:t>
            </a:fld>
            <a:endParaRPr lang="en-US" altLang="en-US" dirty="0"/>
          </a:p>
        </p:txBody>
      </p:sp>
    </p:spTree>
    <p:extLst>
      <p:ext uri="{BB962C8B-B14F-4D97-AF65-F5344CB8AC3E}">
        <p14:creationId xmlns:p14="http://schemas.microsoft.com/office/powerpoint/2010/main" val="1362774329"/>
      </p:ext>
    </p:extLst>
  </p:cSld>
  <p:clrMapOvr>
    <a:masterClrMapping/>
  </p:clrMapOvr>
</p:sld>
</file>

<file path=ppt/theme/theme1.xml><?xml version="1.0" encoding="utf-8"?>
<a:theme xmlns:a="http://schemas.openxmlformats.org/drawingml/2006/main" name="ICIB Draft Slides 29 Apri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JEC Conten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32572</TotalTime>
  <Words>2514</Words>
  <Application>Microsoft Office PowerPoint</Application>
  <PresentationFormat>On-screen Show (4:3)</PresentationFormat>
  <Paragraphs>221</Paragraphs>
  <Slides>13</Slides>
  <Notes>0</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Times New Roman</vt:lpstr>
      <vt:lpstr>Wingdings</vt:lpstr>
      <vt:lpstr>ICIB Draft Slides 29 April 2015</vt:lpstr>
      <vt:lpstr>Content</vt:lpstr>
      <vt:lpstr>5_JEC Content</vt:lpstr>
      <vt:lpstr>FHCC Workarounds within a Two Network/Two EHR System</vt:lpstr>
      <vt:lpstr>Overview of Workarounds</vt:lpstr>
      <vt:lpstr>General Clinical Workarounds</vt:lpstr>
      <vt:lpstr>Laboratory Workarounds</vt:lpstr>
      <vt:lpstr>Laboratory Workarounds</vt:lpstr>
      <vt:lpstr>Laboratory Workarounds</vt:lpstr>
      <vt:lpstr>Pharmacy Workarounds</vt:lpstr>
      <vt:lpstr>Consult/Referral Management Workarounds</vt:lpstr>
      <vt:lpstr>Consult/Referral Management Workarounds</vt:lpstr>
      <vt:lpstr>Imaging/Radiology</vt:lpstr>
      <vt:lpstr>Lingering Questions </vt:lpstr>
      <vt:lpstr>JAL FHCC Top 10 Functional Enhancements List</vt:lpstr>
      <vt:lpstr>PowerPoint Presentation</vt:lpstr>
    </vt:vector>
  </TitlesOfParts>
  <Company>Department of Defense - Health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Blue, Jennifer, CTR, DHA</dc:creator>
  <cp:lastModifiedBy>Lee, Norman FHCC Lovell</cp:lastModifiedBy>
  <cp:revision>721</cp:revision>
  <cp:lastPrinted>2020-01-13T18:25:01Z</cp:lastPrinted>
  <dcterms:created xsi:type="dcterms:W3CDTF">2017-02-14T00:19:19Z</dcterms:created>
  <dcterms:modified xsi:type="dcterms:W3CDTF">2020-01-13T20:07:08Z</dcterms:modified>
</cp:coreProperties>
</file>