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58"/>
  </p:notesMasterIdLst>
  <p:handoutMasterIdLst>
    <p:handoutMasterId r:id="rId59"/>
  </p:handoutMasterIdLst>
  <p:sldIdLst>
    <p:sldId id="265" r:id="rId5"/>
    <p:sldId id="293" r:id="rId6"/>
    <p:sldId id="290" r:id="rId7"/>
    <p:sldId id="286" r:id="rId8"/>
    <p:sldId id="266" r:id="rId9"/>
    <p:sldId id="283" r:id="rId10"/>
    <p:sldId id="284" r:id="rId11"/>
    <p:sldId id="288" r:id="rId12"/>
    <p:sldId id="285" r:id="rId13"/>
    <p:sldId id="289" r:id="rId14"/>
    <p:sldId id="291" r:id="rId15"/>
    <p:sldId id="267" r:id="rId16"/>
    <p:sldId id="282" r:id="rId17"/>
    <p:sldId id="321" r:id="rId18"/>
    <p:sldId id="310" r:id="rId19"/>
    <p:sldId id="306" r:id="rId20"/>
    <p:sldId id="299" r:id="rId21"/>
    <p:sldId id="313" r:id="rId22"/>
    <p:sldId id="303" r:id="rId23"/>
    <p:sldId id="312" r:id="rId24"/>
    <p:sldId id="304" r:id="rId25"/>
    <p:sldId id="302" r:id="rId26"/>
    <p:sldId id="309" r:id="rId27"/>
    <p:sldId id="301" r:id="rId28"/>
    <p:sldId id="319" r:id="rId29"/>
    <p:sldId id="315" r:id="rId30"/>
    <p:sldId id="305" r:id="rId31"/>
    <p:sldId id="311" r:id="rId32"/>
    <p:sldId id="307" r:id="rId33"/>
    <p:sldId id="300" r:id="rId34"/>
    <p:sldId id="320" r:id="rId35"/>
    <p:sldId id="316" r:id="rId36"/>
    <p:sldId id="317" r:id="rId37"/>
    <p:sldId id="318" r:id="rId38"/>
    <p:sldId id="292" r:id="rId39"/>
    <p:sldId id="281" r:id="rId40"/>
    <p:sldId id="279" r:id="rId41"/>
    <p:sldId id="271" r:id="rId42"/>
    <p:sldId id="295" r:id="rId43"/>
    <p:sldId id="296" r:id="rId44"/>
    <p:sldId id="269" r:id="rId45"/>
    <p:sldId id="294" r:id="rId46"/>
    <p:sldId id="273" r:id="rId47"/>
    <p:sldId id="272" r:id="rId48"/>
    <p:sldId id="268" r:id="rId49"/>
    <p:sldId id="274" r:id="rId50"/>
    <p:sldId id="297" r:id="rId51"/>
    <p:sldId id="298" r:id="rId52"/>
    <p:sldId id="275" r:id="rId53"/>
    <p:sldId id="276" r:id="rId54"/>
    <p:sldId id="277" r:id="rId55"/>
    <p:sldId id="278" r:id="rId56"/>
    <p:sldId id="28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034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want to avoid happening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prep.byethost7.com/FOCUS_ON_CHEST_COMPRESSIONS_6.13.16.pdf" TargetMode="External"/><Relationship Id="rId2" Type="http://schemas.openxmlformats.org/officeDocument/2006/relationships/hyperlink" Target="http://medical-life-skills.com/videos/medical/whyChestCompressions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internprep.byethost7.com/updates_2015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mp.org/wp-content/uploads/2018/02/Results-and-Data-SMS-2018.pdf" TargetMode="External"/><Relationship Id="rId2" Type="http://schemas.openxmlformats.org/officeDocument/2006/relationships/hyperlink" Target="https://www.medscape.com/viewarticle/874911#vp_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scape.com/slideshow/2017-malpractice-report-6009206" TargetMode="External"/><Relationship Id="rId4" Type="http://schemas.openxmlformats.org/officeDocument/2006/relationships/hyperlink" Target="https://www.medscape.com/slideshow/2018-compensation-cardiologist-6009651#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6280"/>
            <a:ext cx="9144000" cy="1635826"/>
          </a:xfrm>
        </p:spPr>
        <p:txBody>
          <a:bodyPr>
            <a:noAutofit/>
          </a:bodyPr>
          <a:lstStyle/>
          <a:p>
            <a:r>
              <a:rPr lang="en-US" sz="4400" dirty="0"/>
              <a:t>Thinking About Cardiology? </a:t>
            </a:r>
            <a:br>
              <a:rPr lang="en-US" sz="4400" dirty="0"/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 General Internist’s Perspective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N. Lee, MD</a:t>
            </a:r>
          </a:p>
          <a:p>
            <a:r>
              <a:rPr lang="en-US" dirty="0"/>
              <a:t>Associate Professor of Medicine (Clinical Educator)</a:t>
            </a:r>
          </a:p>
          <a:p>
            <a:r>
              <a:rPr lang="en-US" dirty="0"/>
              <a:t>The Chicago Medical School</a:t>
            </a:r>
          </a:p>
          <a:p>
            <a:r>
              <a:rPr lang="en-US" dirty="0"/>
              <a:t>Medical Director, Lovell FHCC Simulation Center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7DD0-B2FC-4028-B2E5-B65E7975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as a Medical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0ABF1-C01F-4BAA-9556-1D8C64CF6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Acquire/Develop </a:t>
            </a:r>
            <a:r>
              <a:rPr lang="en-US" dirty="0">
                <a:solidFill>
                  <a:srgbClr val="0070C0"/>
                </a:solidFill>
              </a:rPr>
              <a:t>strong fundamentals</a:t>
            </a:r>
            <a:r>
              <a:rPr lang="en-US" dirty="0"/>
              <a:t>: heart sounds, ECG, clinical exam, pathophysiology, communication</a:t>
            </a:r>
          </a:p>
          <a:p>
            <a:r>
              <a:rPr lang="en-US" dirty="0">
                <a:solidFill>
                  <a:srgbClr val="0070C0"/>
                </a:solidFill>
              </a:rPr>
              <a:t>USMLE scores</a:t>
            </a:r>
            <a:r>
              <a:rPr lang="en-US" dirty="0"/>
              <a:t>: depends on the fellowship program</a:t>
            </a:r>
          </a:p>
          <a:p>
            <a:r>
              <a:rPr lang="en-US" dirty="0">
                <a:solidFill>
                  <a:srgbClr val="0070C0"/>
                </a:solidFill>
              </a:rPr>
              <a:t>Get Research experience</a:t>
            </a:r>
            <a:r>
              <a:rPr lang="en-US" dirty="0"/>
              <a:t>: for higher-power programs</a:t>
            </a:r>
          </a:p>
          <a:p>
            <a:r>
              <a:rPr lang="en-US" dirty="0">
                <a:solidFill>
                  <a:srgbClr val="0070C0"/>
                </a:solidFill>
              </a:rPr>
              <a:t>Interviews</a:t>
            </a:r>
            <a:r>
              <a:rPr lang="en-US" dirty="0"/>
              <a:t>: during PGY 2-3</a:t>
            </a:r>
          </a:p>
          <a:p>
            <a:r>
              <a:rPr lang="en-US" dirty="0">
                <a:solidFill>
                  <a:srgbClr val="0070C0"/>
                </a:solidFill>
              </a:rPr>
              <a:t>Emotional Intelligence</a:t>
            </a:r>
          </a:p>
          <a:p>
            <a:r>
              <a:rPr lang="en-US" dirty="0">
                <a:solidFill>
                  <a:srgbClr val="0070C0"/>
                </a:solidFill>
              </a:rPr>
              <a:t>Time Management skills</a:t>
            </a:r>
            <a:r>
              <a:rPr lang="en-US" dirty="0"/>
              <a:t>: significant 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7A021-3CA7-4544-B1C3-55288D06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380" y="3877665"/>
            <a:ext cx="2954420" cy="27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DD71D-9302-42A8-825A-D7BA008F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16" y="273132"/>
            <a:ext cx="9937905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Chart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DBEEE-289F-4AFB-A8D4-4CD2000E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2" y="100428"/>
            <a:ext cx="10638095" cy="6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50668-3BE2-4B54-8A8F-62C61C9C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92" y="162922"/>
            <a:ext cx="10006722" cy="6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1BC4-873E-4F46-99DE-CB591C36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Cardiology</a:t>
            </a:r>
            <a:br>
              <a:rPr lang="en-US" dirty="0"/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How Can I Help as a Medical Student - I?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D808C-C25B-4551-85CE-8A52C047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2219820"/>
            <a:ext cx="58483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2F90-CD18-4DEC-82DE-452AA954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6"/>
            <a:ext cx="6713022" cy="1024288"/>
          </a:xfrm>
        </p:spPr>
        <p:txBody>
          <a:bodyPr>
            <a:normAutofit/>
          </a:bodyPr>
          <a:lstStyle/>
          <a:p>
            <a:r>
              <a:rPr lang="en-US" dirty="0"/>
              <a:t>Master the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FB2D1-DA0B-43B9-838B-9E822F4C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389414"/>
            <a:ext cx="9791700" cy="4787549"/>
          </a:xfrm>
        </p:spPr>
        <p:txBody>
          <a:bodyPr/>
          <a:lstStyle/>
          <a:p>
            <a:r>
              <a:rPr lang="en-US" dirty="0"/>
              <a:t>Optimize delivery of </a:t>
            </a:r>
            <a:r>
              <a:rPr lang="en-US" dirty="0">
                <a:solidFill>
                  <a:srgbClr val="FF0000"/>
                </a:solidFill>
              </a:rPr>
              <a:t>oxygen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Optimize </a:t>
            </a:r>
            <a:r>
              <a:rPr lang="en-US" dirty="0">
                <a:solidFill>
                  <a:srgbClr val="FF0000"/>
                </a:solidFill>
              </a:rPr>
              <a:t>blood flow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perfusion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9ED98-ECFB-40EB-9AF3-1F7F30873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23" y="1690689"/>
            <a:ext cx="2388724" cy="153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85163-5B3B-46F6-84BA-3E777645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202" y="4585726"/>
            <a:ext cx="3145724" cy="1591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638D4-195E-4A24-A352-823A2D73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838" y="1670041"/>
            <a:ext cx="1750328" cy="18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B551-7522-44B4-AC96-ED75BD36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212" y="270122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Pearls for the Medical Student as EMT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41453-4366-4694-920C-D76CF6CB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15" y="4837974"/>
            <a:ext cx="1449794" cy="1475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36EE5-C3F7-41EA-B5C7-DB93F89E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09" y="4735739"/>
            <a:ext cx="2411695" cy="1679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8532C-616E-4654-B6E1-D35BC5AB2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942" y="4476998"/>
            <a:ext cx="3207253" cy="2162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B86EC-DEDE-4521-A566-E3407B591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42" y="1489307"/>
            <a:ext cx="2744437" cy="22058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6C507A8-ABDA-4B5C-BA41-34DA8C60F114}"/>
              </a:ext>
            </a:extLst>
          </p:cNvPr>
          <p:cNvSpPr/>
          <p:nvPr/>
        </p:nvSpPr>
        <p:spPr>
          <a:xfrm>
            <a:off x="7754587" y="3871356"/>
            <a:ext cx="171573" cy="427512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DB469-8D46-4652-A506-4AFF4011E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37" y="1524121"/>
            <a:ext cx="4223162" cy="213624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7357AC8F-FF48-4A31-B425-6768D28E7DF6}"/>
              </a:ext>
            </a:extLst>
          </p:cNvPr>
          <p:cNvSpPr/>
          <p:nvPr/>
        </p:nvSpPr>
        <p:spPr>
          <a:xfrm>
            <a:off x="3038103" y="3871356"/>
            <a:ext cx="171573" cy="427512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E9FC-DBB4-4039-93F1-4579A99D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Blood Flow/Perfusion</a:t>
            </a:r>
            <a:br>
              <a:rPr lang="en-US" dirty="0"/>
            </a:br>
            <a:r>
              <a:rPr lang="en-US" sz="2800" dirty="0"/>
              <a:t>ACLS/Chest Compressions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CCED-1D3C-47A3-9D1A-8EA366B1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CPR really should be called CCR (cardio-cerebral resuscitation)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hlinkClick r:id="rId2"/>
              </a:rPr>
              <a:t>Video Chest Compressions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When is it OK to stop compressions?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hlinkClick r:id="rId3"/>
              </a:rPr>
              <a:t>Focus on Compressions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ACLS Updates to know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5C314-0B4C-4ACC-8687-6A747596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026" y="3719687"/>
            <a:ext cx="6016336" cy="30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F349-061F-4E39-8295-C43865CB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2514559"/>
            <a:ext cx="1055716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Do You Know What You Are Doing Is Actually Doing Something?</a:t>
            </a:r>
          </a:p>
        </p:txBody>
      </p:sp>
    </p:spTree>
    <p:extLst>
      <p:ext uri="{BB962C8B-B14F-4D97-AF65-F5344CB8AC3E}">
        <p14:creationId xmlns:p14="http://schemas.microsoft.com/office/powerpoint/2010/main" val="1098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F851-7663-446A-824A-CEE282F3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End-Tidal CO2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D4FA4-EFB7-4D65-8868-8E50EBBFA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91" y="1845067"/>
            <a:ext cx="4830095" cy="3428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23E6F-65B3-4FC6-8535-FBB4B3DC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37" y="2306872"/>
            <a:ext cx="55816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3522-5340-4C57-B9C9-A0B786DA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 Emptor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589BD-03A9-4768-B0F4-7977B1A1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90" y="1562333"/>
            <a:ext cx="6066557" cy="43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8211-3D85-4DE6-BDE4-21BFA18A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Management Pearls for MS-I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0C519-4691-4E6C-B402-52809F1DC61D}"/>
              </a:ext>
            </a:extLst>
          </p:cNvPr>
          <p:cNvSpPr txBox="1"/>
          <p:nvPr/>
        </p:nvSpPr>
        <p:spPr>
          <a:xfrm>
            <a:off x="1365662" y="1690688"/>
            <a:ext cx="10130642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/>
              <a:t>Bag-Valve Mask Ventilation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Oropharyngeal and/or Nasopharyngeal Adjunct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Supraglottic Device/Laryngeal Mask Airway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Endotracheal Intubation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F580536-C388-47F8-80AB-35F20B0A3DEF}"/>
              </a:ext>
            </a:extLst>
          </p:cNvPr>
          <p:cNvSpPr/>
          <p:nvPr/>
        </p:nvSpPr>
        <p:spPr>
          <a:xfrm>
            <a:off x="5118265" y="2520118"/>
            <a:ext cx="308758" cy="356260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17FA083-8F37-4CF1-AF32-8E8D7F9079AA}"/>
              </a:ext>
            </a:extLst>
          </p:cNvPr>
          <p:cNvSpPr/>
          <p:nvPr/>
        </p:nvSpPr>
        <p:spPr>
          <a:xfrm>
            <a:off x="5106390" y="3681754"/>
            <a:ext cx="308758" cy="356260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FC55FB5-D79E-4DB2-BFE0-2AAC973A7631}"/>
              </a:ext>
            </a:extLst>
          </p:cNvPr>
          <p:cNvSpPr/>
          <p:nvPr/>
        </p:nvSpPr>
        <p:spPr>
          <a:xfrm>
            <a:off x="5070764" y="5151340"/>
            <a:ext cx="308758" cy="356260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48B95-981E-4B08-B322-8A1E631B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90" y="1591294"/>
            <a:ext cx="954958" cy="78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3B2AF-C8D7-4678-9556-40183AC9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90" y="2876379"/>
            <a:ext cx="954995" cy="638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17EF06-3066-4BB8-9C83-0ADE71ED8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83" y="4018576"/>
            <a:ext cx="910565" cy="935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9FCB1-99A6-4321-BB56-3DAABDBDF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227" y="5329470"/>
            <a:ext cx="906421" cy="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D761-064B-409A-A48E-7F69F62A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Management for MS-I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2F05C-B39A-4CCF-9E2E-A7B25579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13" y="1898752"/>
            <a:ext cx="2828925" cy="237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06F56-8C40-453C-9359-AF29C86F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946" y="4702629"/>
            <a:ext cx="1805726" cy="1302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88A29-4D7A-4426-9CA2-6E8631D8F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026" y="2453173"/>
            <a:ext cx="5546766" cy="33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5F7E-FD4A-4C62-9609-D717A9B5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107415"/>
          </a:xfrm>
        </p:spPr>
        <p:txBody>
          <a:bodyPr/>
          <a:lstStyle/>
          <a:p>
            <a:r>
              <a:rPr lang="en-US" dirty="0"/>
              <a:t>Bag Valve Mask Ventilation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CFF-548E-4CBF-8F27-CFB971CD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347" y="1472540"/>
            <a:ext cx="9791700" cy="4351338"/>
          </a:xfrm>
        </p:spPr>
        <p:txBody>
          <a:bodyPr/>
          <a:lstStyle/>
          <a:p>
            <a:r>
              <a:rPr lang="en-US" dirty="0"/>
              <a:t>Don’t “bag” faster if pulse oximetry is low. . .</a:t>
            </a:r>
          </a:p>
          <a:p>
            <a:r>
              <a:rPr lang="en-US" dirty="0"/>
              <a:t>Check pulse oximetry (%) and/or blood gas (PaO2)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FE512-93D1-4160-A5A1-03FB7B19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93" y="2817461"/>
            <a:ext cx="4745413" cy="33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C7EB8-CF88-498A-8F68-5710037F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51" y="1356786"/>
            <a:ext cx="3964132" cy="4239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94041-9042-43B0-9B7B-1A61EE440DAF}"/>
              </a:ext>
            </a:extLst>
          </p:cNvPr>
          <p:cNvSpPr txBox="1"/>
          <p:nvPr/>
        </p:nvSpPr>
        <p:spPr>
          <a:xfrm>
            <a:off x="6068290" y="2775697"/>
            <a:ext cx="520139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B050"/>
                </a:solidFill>
              </a:rPr>
              <a:t>Rescue Breathing:  1 breath every 6 seconds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B050"/>
                </a:solidFill>
              </a:rPr>
              <a:t>CPR:  30:2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34A09-A0F8-4688-A799-4A45ED9438DC}"/>
              </a:ext>
            </a:extLst>
          </p:cNvPr>
          <p:cNvSpPr txBox="1"/>
          <p:nvPr/>
        </p:nvSpPr>
        <p:spPr>
          <a:xfrm>
            <a:off x="2612571" y="43283"/>
            <a:ext cx="634142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+mj-lt"/>
              </a:rPr>
              <a:t>Ventilation</a:t>
            </a:r>
          </a:p>
          <a:p>
            <a:pPr algn="ctr"/>
            <a:r>
              <a:rPr lang="en-US" sz="2000" dirty="0"/>
              <a:t>Two-Hand Technique</a:t>
            </a:r>
          </a:p>
        </p:txBody>
      </p:sp>
    </p:spTree>
    <p:extLst>
      <p:ext uri="{BB962C8B-B14F-4D97-AF65-F5344CB8AC3E}">
        <p14:creationId xmlns:p14="http://schemas.microsoft.com/office/powerpoint/2010/main" val="15966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45A68-8E6A-4744-9426-18652DA4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701" y="1138489"/>
            <a:ext cx="6068291" cy="5613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16056E-C5D5-477B-AD2A-D9490B97903F}"/>
              </a:ext>
            </a:extLst>
          </p:cNvPr>
          <p:cNvSpPr txBox="1"/>
          <p:nvPr/>
        </p:nvSpPr>
        <p:spPr>
          <a:xfrm>
            <a:off x="2612571" y="197171"/>
            <a:ext cx="63414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+mj-lt"/>
              </a:rPr>
              <a:t>Oxygenation</a:t>
            </a:r>
          </a:p>
        </p:txBody>
      </p:sp>
    </p:spTree>
    <p:extLst>
      <p:ext uri="{BB962C8B-B14F-4D97-AF65-F5344CB8AC3E}">
        <p14:creationId xmlns:p14="http://schemas.microsoft.com/office/powerpoint/2010/main" val="15535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F349-061F-4E39-8295-C43865CB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2514559"/>
            <a:ext cx="1055716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Do You Know What You Are Doing Is Actually Doing Something?</a:t>
            </a:r>
          </a:p>
        </p:txBody>
      </p:sp>
    </p:spTree>
    <p:extLst>
      <p:ext uri="{BB962C8B-B14F-4D97-AF65-F5344CB8AC3E}">
        <p14:creationId xmlns:p14="http://schemas.microsoft.com/office/powerpoint/2010/main" val="27454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F851-7663-446A-824A-CEE282F3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End-Tidal CO2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D4FA4-EFB7-4D65-8868-8E50EBBFA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91" y="1845067"/>
            <a:ext cx="4830095" cy="3428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2DBF4-8D63-475B-A114-7BB26A573960}"/>
              </a:ext>
            </a:extLst>
          </p:cNvPr>
          <p:cNvSpPr txBox="1"/>
          <p:nvPr/>
        </p:nvSpPr>
        <p:spPr>
          <a:xfrm>
            <a:off x="6234544" y="3086986"/>
            <a:ext cx="470262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Validate that air is being delivered to the lungs</a:t>
            </a:r>
          </a:p>
        </p:txBody>
      </p:sp>
    </p:spTree>
    <p:extLst>
      <p:ext uri="{BB962C8B-B14F-4D97-AF65-F5344CB8AC3E}">
        <p14:creationId xmlns:p14="http://schemas.microsoft.com/office/powerpoint/2010/main" val="38055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76F0-8ABA-4637-8B46-6C954DA8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Too Fast </a:t>
            </a:r>
            <a:r>
              <a:rPr lang="en-US" dirty="0">
                <a:sym typeface="Wingdings" panose="05000000000000000000" pitchFamily="2" charset="2"/>
              </a:rPr>
              <a:t> BP Falls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BF04F-13DF-475C-B3F3-9BC56A08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858" y="1717216"/>
            <a:ext cx="5571383" cy="49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8E27-8322-4187-B676-D24876E4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Laryngeal Mask Airway (LMA)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D049F-89E3-47C8-8317-063C9923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11" y="1874075"/>
            <a:ext cx="9488077" cy="41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856BD-4F97-49B0-A913-48F6A6EDC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7" y="351250"/>
            <a:ext cx="6496050" cy="3400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B6F9D1-442C-40E8-B182-726CCA46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855" y="3087090"/>
            <a:ext cx="5038725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3A9D1-226F-4CCC-9FCB-39FE896DB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57" y="4417433"/>
            <a:ext cx="2344668" cy="1612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88912-C150-4F95-B8AC-EE0C72647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187" y="4738067"/>
            <a:ext cx="1783563" cy="13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EEFD-7707-41D7-BCCC-18EE19DD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7294913" cy="7274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15F65-ACAC-4757-AB40-3357A3D89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25" y="1092531"/>
            <a:ext cx="7421088" cy="56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0DF-772D-43FD-B5B0-CC75BB2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STEMI vs NSTEMI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57D46-AE91-4BEF-AE5D-6BDE622C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6" y="2317199"/>
            <a:ext cx="11515106" cy="33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A5B0-41A4-4836-B257-B16682D1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37" y="2502684"/>
            <a:ext cx="9029700" cy="132556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439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8211-3D85-4DE6-BDE4-21BFA18A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Management Pearls for MS-I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0C519-4691-4E6C-B402-52809F1DC61D}"/>
              </a:ext>
            </a:extLst>
          </p:cNvPr>
          <p:cNvSpPr txBox="1"/>
          <p:nvPr/>
        </p:nvSpPr>
        <p:spPr>
          <a:xfrm>
            <a:off x="1365662" y="1690688"/>
            <a:ext cx="10130642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/>
              <a:t>Bag-Valve Mask Ventilation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Oropharyngeal and/or Nasopharyngeal Adjunct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Supraglottic Device/Laryngeal Mask Airway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Endotracheal Intubation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F580536-C388-47F8-80AB-35F20B0A3DEF}"/>
              </a:ext>
            </a:extLst>
          </p:cNvPr>
          <p:cNvSpPr/>
          <p:nvPr/>
        </p:nvSpPr>
        <p:spPr>
          <a:xfrm>
            <a:off x="5118265" y="2520118"/>
            <a:ext cx="308758" cy="356260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17FA083-8F37-4CF1-AF32-8E8D7F9079AA}"/>
              </a:ext>
            </a:extLst>
          </p:cNvPr>
          <p:cNvSpPr/>
          <p:nvPr/>
        </p:nvSpPr>
        <p:spPr>
          <a:xfrm>
            <a:off x="5106390" y="3681754"/>
            <a:ext cx="308758" cy="356260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FC55FB5-D79E-4DB2-BFE0-2AAC973A7631}"/>
              </a:ext>
            </a:extLst>
          </p:cNvPr>
          <p:cNvSpPr/>
          <p:nvPr/>
        </p:nvSpPr>
        <p:spPr>
          <a:xfrm>
            <a:off x="5070764" y="5151340"/>
            <a:ext cx="308758" cy="356260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48B95-981E-4B08-B322-8A1E631B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90" y="1591294"/>
            <a:ext cx="954958" cy="78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3B2AF-C8D7-4678-9556-40183AC9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90" y="2876379"/>
            <a:ext cx="954995" cy="638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17EF06-3066-4BB8-9C83-0ADE71ED8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83" y="4018576"/>
            <a:ext cx="910565" cy="935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9FCB1-99A6-4321-BB56-3DAABDBDF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227" y="5329470"/>
            <a:ext cx="906421" cy="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E9FC-DBB4-4039-93F1-4579A99D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Blood Flow/Perfusion</a:t>
            </a:r>
            <a:br>
              <a:rPr lang="en-US" dirty="0"/>
            </a:br>
            <a:r>
              <a:rPr lang="en-US" sz="2800" dirty="0"/>
              <a:t>ACLS/Chest Compressions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CCED-1D3C-47A3-9D1A-8EA366B1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CPR really should be called CCR (cardio-cerebral resuscitation)</a:t>
            </a:r>
          </a:p>
          <a:p>
            <a:endParaRPr lang="en-US" sz="2400" dirty="0"/>
          </a:p>
          <a:p>
            <a:r>
              <a:rPr lang="en-US" sz="2400" dirty="0"/>
              <a:t>When is it OK to stop compressions?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ACLS reminders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5C314-0B4C-4ACC-8687-6A7475962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3825510"/>
            <a:ext cx="4163785" cy="21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137F-0723-4256-AB28-C3019C50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03" y="2597686"/>
            <a:ext cx="90297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29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5C11-12F7-4E55-9414-B150E541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78" y="2288927"/>
            <a:ext cx="603612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Cardiology Survey Data</a:t>
            </a:r>
            <a:br>
              <a:rPr lang="en-US" dirty="0"/>
            </a:br>
            <a:r>
              <a:rPr lang="en-US" sz="3200" dirty="0"/>
              <a:t>Medscape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2BFB70-EA85-4301-9DFC-A3984484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09" y="581892"/>
            <a:ext cx="9124089" cy="60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5184A-B6DC-42BD-AF3A-7E2709F44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89" y="444932"/>
            <a:ext cx="8987086" cy="60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FB61-9A81-42CD-B736-EFFF8F0A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Ethnicity, Diversity, Gender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AAA63-AC6D-4E80-8295-9BA4F2B3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81" y="1585554"/>
            <a:ext cx="7324128" cy="46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0E843-70D5-49A9-9540-EBC0C7AF9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240" y="225633"/>
            <a:ext cx="8831307" cy="6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858A-A6A5-40F9-B8D9-EA73BE33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Basic World of Cardiovascular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3F4B-0A6C-45D0-A176-373282C4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Interventional</a:t>
            </a:r>
          </a:p>
          <a:p>
            <a:pPr lvl="1"/>
            <a:r>
              <a:rPr lang="en-US" dirty="0"/>
              <a:t>Coronary intervention</a:t>
            </a:r>
          </a:p>
          <a:p>
            <a:pPr lvl="1"/>
            <a:r>
              <a:rPr lang="en-US" dirty="0"/>
              <a:t>Electrophysiology</a:t>
            </a:r>
          </a:p>
          <a:p>
            <a:pPr lvl="1"/>
            <a:r>
              <a:rPr lang="en-US" dirty="0"/>
              <a:t>Percutaneous valve replacement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Non-Invasive </a:t>
            </a:r>
          </a:p>
          <a:p>
            <a:pPr lvl="1"/>
            <a:r>
              <a:rPr lang="en-US" dirty="0"/>
              <a:t>Stress Tests/Nuclear Studies </a:t>
            </a:r>
          </a:p>
          <a:p>
            <a:pPr lvl="1"/>
            <a:r>
              <a:rPr lang="en-US" dirty="0"/>
              <a:t>Echocardiography</a:t>
            </a:r>
          </a:p>
          <a:p>
            <a:pPr lvl="1"/>
            <a:r>
              <a:rPr lang="en-US" dirty="0"/>
              <a:t>Office Cardiology (complex patients and unexpected walk-ins)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F33A5-A35E-405C-8E8E-F7870D59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56" y="379676"/>
            <a:ext cx="7992093" cy="601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Contact Hours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28FF5-1484-4ABA-8EFC-4B9662D0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03" y="1567543"/>
            <a:ext cx="7934087" cy="47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627D-60BE-4548-83F2-A503E09D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Contact Hours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B5BE9-BA3B-4A2F-9F29-46AD3970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89" y="1580732"/>
            <a:ext cx="7849641" cy="46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836-1AEA-4D2A-AAC1-79DF6B2C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Annual Salaries by Specialty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BF80F-757D-4674-AE8E-057AE2C6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66" y="1501956"/>
            <a:ext cx="7818719" cy="50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0ECE-2374-4AF1-85A2-1D8A0184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 by Location: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FD23-66F6-4D13-8DC8-044C7C17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08" y="1916615"/>
            <a:ext cx="8426986" cy="47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973021"/>
          </a:xfrm>
        </p:spPr>
        <p:txBody>
          <a:bodyPr/>
          <a:lstStyle/>
          <a:p>
            <a:r>
              <a:rPr lang="en-US" dirty="0"/>
              <a:t>Compensation by Gender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27D78-B82A-49AE-B72B-B33CDF4B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75" y="1338146"/>
            <a:ext cx="6228571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9929-6962-4B74-A81A-82DE2F8F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Administrative Burden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F5ED8-ECD6-4AF3-B5A7-E476B2C5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95" y="1560058"/>
            <a:ext cx="7789421" cy="46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8D118-912E-4FC7-BB77-1A9A1361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20" y="368135"/>
            <a:ext cx="8639116" cy="62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9AEED-459E-415C-9E2E-C9E6B58D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6" y="273418"/>
            <a:ext cx="5148040" cy="3903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ADB33-E75D-4FBB-9A92-0693FBC8E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33" y="1820003"/>
            <a:ext cx="6304762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E906-6DF8-4A87-A349-41FF7FF4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Rewarding Aspect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95685-2DD4-4D36-A83F-B2558B067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68" y="1690688"/>
            <a:ext cx="7391207" cy="47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 like Cardiology because. . .”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Clinically stimulating—many options</a:t>
            </a:r>
          </a:p>
          <a:p>
            <a:r>
              <a:rPr lang="en-US" dirty="0"/>
              <a:t>Compensation</a:t>
            </a:r>
          </a:p>
          <a:p>
            <a:r>
              <a:rPr lang="en-US" dirty="0"/>
              <a:t>Lifestyle/Prestige</a:t>
            </a:r>
          </a:p>
          <a:p>
            <a:r>
              <a:rPr lang="en-US" dirty="0"/>
              <a:t>Surgical component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5819-9107-468F-A1D7-36BA67A9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Challenging Aspects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80787-F971-4578-9864-5AE110FC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61" y="1595686"/>
            <a:ext cx="7686799" cy="50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2F2F-5BD4-4841-AB7F-49686586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36" y="376276"/>
            <a:ext cx="9029700" cy="1325563"/>
          </a:xfrm>
        </p:spPr>
        <p:txBody>
          <a:bodyPr/>
          <a:lstStyle/>
          <a:p>
            <a:pPr algn="ctr"/>
            <a:r>
              <a:rPr lang="en-US" dirty="0"/>
              <a:t>Choose Cardiology Again?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B61A8-0E80-423E-AE33-1FE25E9FB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28" y="1701839"/>
            <a:ext cx="7581153" cy="48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B435-746E-46CD-A1BB-008CD8E4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Choose Medicine Again?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CDD8E-4B95-47CA-9B08-891CB7A6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97" y="1571935"/>
            <a:ext cx="7595440" cy="49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9195-4F06-4C76-856D-0A27394F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FD81-C399-48F0-90C5-19666CD4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Walton-Shirley, Melissa. </a:t>
            </a:r>
            <a:r>
              <a:rPr lang="en-US" sz="1800" b="1" dirty="0"/>
              <a:t>To Be or Not to Be a Cardiologist. </a:t>
            </a:r>
            <a:r>
              <a:rPr lang="en-US" sz="1800" dirty="0"/>
              <a:t>January 25, 2017. </a:t>
            </a:r>
            <a:r>
              <a:rPr lang="en-US" sz="1800" b="1" dirty="0"/>
              <a:t> </a:t>
            </a:r>
            <a:r>
              <a:rPr lang="en-US" sz="1800" dirty="0">
                <a:hlinkClick r:id="rId2"/>
              </a:rPr>
              <a:t>https://www.medscape.com/viewarticle/874911#vp_2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Results and Data: Specialties Matching Service. 2018 Appointment Year. February 2018.  </a:t>
            </a:r>
            <a:r>
              <a:rPr lang="en-US" sz="1800" dirty="0">
                <a:hlinkClick r:id="rId3"/>
              </a:rPr>
              <a:t>http://www.nrmp.org/wp-content/uploads/2018/02/Results-and-Data-SMS-2018.pdf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Medscape Cardiology Compensation Report 2018. </a:t>
            </a:r>
            <a:r>
              <a:rPr lang="en-US" sz="1800" dirty="0">
                <a:hlinkClick r:id="rId4"/>
              </a:rPr>
              <a:t>https://www.medscape.com/slideshow/2018-compensation-cardiologist-6009651#2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Medscape Malpractice Report 2017. </a:t>
            </a:r>
          </a:p>
          <a:p>
            <a:pPr marL="0" indent="0">
              <a:buNone/>
            </a:pPr>
            <a:r>
              <a:rPr lang="en-US" sz="1800" dirty="0"/>
              <a:t>       </a:t>
            </a:r>
            <a:r>
              <a:rPr lang="en-US" sz="1800" dirty="0">
                <a:hlinkClick r:id="rId5"/>
              </a:rPr>
              <a:t>https://www.medscape.com/slideshow/2017-malpractice-report-6009206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13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C2EA-713A-4D54-B628-333E57D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Perspective Changes with Time/Experience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B498-61DE-466D-8DC3-6C222A9F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588118"/>
            <a:ext cx="9791700" cy="4351338"/>
          </a:xfrm>
        </p:spPr>
        <p:txBody>
          <a:bodyPr/>
          <a:lstStyle/>
          <a:p>
            <a:r>
              <a:rPr lang="en-US" dirty="0"/>
              <a:t>“Last year I matched into a very competitive specialty for an IMG: categorical surgery. I was happy and amazed. Then I started my internship and realized I should have gone with my other choice – medicine. I started thinking, ‘This is it. I will rot in the OR for the rest of my life.’ Then I realized I can live without the OR. I told my PD I wanted to switch.”</a:t>
            </a:r>
          </a:p>
          <a:p>
            <a:pPr marL="0" indent="0">
              <a:buNone/>
            </a:pPr>
            <a:r>
              <a:rPr lang="en-US" dirty="0"/>
              <a:t>						-</a:t>
            </a:r>
            <a:r>
              <a:rPr lang="en-US" dirty="0" err="1"/>
              <a:t>BoardVitals</a:t>
            </a:r>
            <a:r>
              <a:rPr lang="en-US" dirty="0"/>
              <a:t> physician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C700F-9ECC-42FA-8222-CD45FA49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65" y="4012994"/>
            <a:ext cx="22288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29A9-45AE-4AB5-9CAF-61A9102C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Intangible Pre-requisites for Cardiology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5FB8-DA52-49B0-BE9E-2853ADF9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Must be an Adrenaline Junkie </a:t>
            </a:r>
            <a:endParaRPr lang="en-US" dirty="0"/>
          </a:p>
          <a:p>
            <a:pPr lvl="1"/>
            <a:r>
              <a:rPr lang="en-US" dirty="0"/>
              <a:t>prerequisite to thrive</a:t>
            </a:r>
          </a:p>
          <a:p>
            <a:pPr lvl="1"/>
            <a:r>
              <a:rPr lang="en-US" dirty="0"/>
              <a:t>allows you to tolerate a life of </a:t>
            </a:r>
            <a:r>
              <a:rPr lang="en-US" i="1" dirty="0"/>
              <a:t>interruption</a:t>
            </a:r>
            <a:r>
              <a:rPr lang="en-US" dirty="0"/>
              <a:t> and </a:t>
            </a:r>
            <a:r>
              <a:rPr lang="en-US" i="1" dirty="0"/>
              <a:t>inconvenience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Mesh Capability With Desire</a:t>
            </a:r>
            <a:endParaRPr lang="en-US" dirty="0"/>
          </a:p>
          <a:p>
            <a:pPr lvl="1"/>
            <a:r>
              <a:rPr lang="en-US" dirty="0"/>
              <a:t>know what you don't know and what you can't do </a:t>
            </a:r>
          </a:p>
          <a:p>
            <a:pPr lvl="1"/>
            <a:r>
              <a:rPr lang="en-US" dirty="0"/>
              <a:t>important to mesh your capabilities with your desires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 dirty="0"/>
              <a:t>Must Like Talking/Explaining to Patients, Family</a:t>
            </a:r>
          </a:p>
          <a:p>
            <a:pPr marL="0" indent="0">
              <a:buNone/>
            </a:pPr>
            <a:endParaRPr lang="en-US" sz="2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Must carefully choose Soul Mate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“greatest attribute in a life partner is not their tolerance of your profession, it's their understanding that you </a:t>
            </a:r>
            <a:r>
              <a:rPr lang="en-US" i="1" dirty="0"/>
              <a:t>are</a:t>
            </a:r>
            <a:r>
              <a:rPr lang="en-US" dirty="0"/>
              <a:t> your profession” </a:t>
            </a:r>
          </a:p>
          <a:p>
            <a:pPr lvl="1"/>
            <a:r>
              <a:rPr lang="en-US" dirty="0"/>
              <a:t>find someone who knows that asking you to stop practicing medicine is like asking a musician to put down their instrument</a:t>
            </a:r>
          </a:p>
          <a:p>
            <a:pPr lvl="1"/>
            <a:r>
              <a:rPr lang="en-US" dirty="0"/>
              <a:t>Reciprocate by realizing that family life is </a:t>
            </a:r>
            <a:r>
              <a:rPr lang="en-US" u="sng" dirty="0"/>
              <a:t>not all about you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D1F67-3720-4A7D-8C69-AEFD36AD0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669" y="1690688"/>
            <a:ext cx="1943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5354-2798-4EA9-BB96-507FD1E7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Adaptability: Life continues to happen.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807F-4D5A-4A57-965E-65812BD4D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“As a fellow, I was about to bolt out the door to the </a:t>
            </a:r>
            <a:r>
              <a:rPr lang="en-US" dirty="0" err="1"/>
              <a:t>cath</a:t>
            </a:r>
            <a:r>
              <a:rPr lang="en-US" dirty="0"/>
              <a:t> lab when I noticed spots on my 4-year-old's face. Chicken pox blew through all my contingency plans. </a:t>
            </a:r>
            <a:r>
              <a:rPr lang="en-US" b="1" dirty="0"/>
              <a:t>Innovation</a:t>
            </a:r>
            <a:r>
              <a:rPr lang="en-US" dirty="0"/>
              <a:t> and </a:t>
            </a:r>
            <a:r>
              <a:rPr lang="en-US" b="1" dirty="0"/>
              <a:t>perseverance</a:t>
            </a:r>
            <a:r>
              <a:rPr lang="en-US" dirty="0"/>
              <a:t> are key in any profession, but you will need more of it to be a </a:t>
            </a:r>
            <a:r>
              <a:rPr lang="en-US" i="1" dirty="0"/>
              <a:t>parent</a:t>
            </a:r>
            <a:r>
              <a:rPr lang="en-US" dirty="0"/>
              <a:t> and a </a:t>
            </a:r>
            <a:r>
              <a:rPr lang="en-US" i="1" dirty="0"/>
              <a:t>cardiologist</a:t>
            </a:r>
            <a:r>
              <a:rPr lang="en-US" dirty="0"/>
              <a:t> whose schedule is full of procedures that took days or weeks to </a:t>
            </a:r>
            <a:r>
              <a:rPr lang="en-US" dirty="0" err="1"/>
              <a:t>precertify</a:t>
            </a:r>
            <a:r>
              <a:rPr lang="en-US" dirty="0"/>
              <a:t> and plan.”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/>
              <a:t>Melissa Walton-Shirley, MD</a:t>
            </a:r>
          </a:p>
        </p:txBody>
      </p:sp>
    </p:spTree>
    <p:extLst>
      <p:ext uri="{BB962C8B-B14F-4D97-AF65-F5344CB8AC3E}">
        <p14:creationId xmlns:p14="http://schemas.microsoft.com/office/powerpoint/2010/main" val="28741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77EF-A087-44CC-940D-B0F00909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Adrenaline-filled Specialties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D038-A72C-4F74-B665-F0939D7B9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not </a:t>
            </a:r>
            <a:r>
              <a:rPr lang="en-US" b="1" i="1" dirty="0"/>
              <a:t>Emergency Medicine</a:t>
            </a:r>
            <a:r>
              <a:rPr lang="en-US" b="1" dirty="0"/>
              <a:t>? 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little follow-up </a:t>
            </a:r>
            <a:r>
              <a:rPr lang="en-US" dirty="0"/>
              <a:t>on how patients fared </a:t>
            </a:r>
          </a:p>
          <a:p>
            <a:pPr lvl="1"/>
            <a:r>
              <a:rPr lang="en-US" dirty="0"/>
              <a:t>incessant trail of pregnant 14-year-olds with </a:t>
            </a:r>
            <a:r>
              <a:rPr lang="en-US" i="1" dirty="0">
                <a:solidFill>
                  <a:srgbClr val="0070C0"/>
                </a:solidFill>
              </a:rPr>
              <a:t>pelvic inflammatory disease</a:t>
            </a:r>
            <a:r>
              <a:rPr lang="en-US" i="1" dirty="0"/>
              <a:t> and </a:t>
            </a:r>
            <a:r>
              <a:rPr lang="en-US" i="1" dirty="0">
                <a:solidFill>
                  <a:srgbClr val="0070C0"/>
                </a:solidFill>
              </a:rPr>
              <a:t>drug seekers </a:t>
            </a:r>
            <a:r>
              <a:rPr lang="en-US" dirty="0"/>
              <a:t>who had "accidentally" flushed their oxycodone.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Why not </a:t>
            </a:r>
            <a:r>
              <a:rPr lang="en-US" b="1" i="1" dirty="0"/>
              <a:t>Pulmonary/Critical Care</a:t>
            </a:r>
            <a:r>
              <a:rPr lang="en-US" b="1" dirty="0"/>
              <a:t>? </a:t>
            </a:r>
          </a:p>
          <a:p>
            <a:pPr lvl="1"/>
            <a:r>
              <a:rPr lang="en-US" dirty="0"/>
              <a:t>Don’t want to manage </a:t>
            </a:r>
            <a:r>
              <a:rPr lang="en-US" i="1" dirty="0">
                <a:solidFill>
                  <a:srgbClr val="00B050"/>
                </a:solidFill>
              </a:rPr>
              <a:t>sepsis</a:t>
            </a:r>
            <a:r>
              <a:rPr lang="en-US" i="1" dirty="0"/>
              <a:t>, </a:t>
            </a:r>
            <a:r>
              <a:rPr lang="en-US" i="1" dirty="0">
                <a:solidFill>
                  <a:srgbClr val="00B050"/>
                </a:solidFill>
              </a:rPr>
              <a:t>mechanical ventilation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Work hours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40262f94-9f35-4ac3-9a90-690165a166b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a4f35948-e619-41b3-aa29-22878b09cfd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600</TotalTime>
  <Words>773</Words>
  <Application>Microsoft Office PowerPoint</Application>
  <PresentationFormat>Widescreen</PresentationFormat>
  <Paragraphs>151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Cambria</vt:lpstr>
      <vt:lpstr>Wingdings</vt:lpstr>
      <vt:lpstr>Cloud skipper design template</vt:lpstr>
      <vt:lpstr>Thinking About Cardiology?  A General Internist’s Perspective</vt:lpstr>
      <vt:lpstr>Caveat Emptor</vt:lpstr>
      <vt:lpstr>The Choices</vt:lpstr>
      <vt:lpstr>The Basic World of Cardiovascular Medicine</vt:lpstr>
      <vt:lpstr>“I like Cardiology because. . .” </vt:lpstr>
      <vt:lpstr>Perspective Changes with Time/Experience</vt:lpstr>
      <vt:lpstr>Intangible Pre-requisites for Cardiology</vt:lpstr>
      <vt:lpstr>Adaptability: Life continues to happen. . .</vt:lpstr>
      <vt:lpstr>Other Adrenaline-filled Specialties</vt:lpstr>
      <vt:lpstr>Preparation as a Medical Student</vt:lpstr>
      <vt:lpstr>PowerPoint Presentation</vt:lpstr>
      <vt:lpstr>Title and Content Layout with Chart</vt:lpstr>
      <vt:lpstr>PowerPoint Presentation</vt:lpstr>
      <vt:lpstr>Cardiology How Can I Help as a Medical Student - I?</vt:lpstr>
      <vt:lpstr>Master the Fundamentals</vt:lpstr>
      <vt:lpstr>Pearls for the Medical Student as EMT</vt:lpstr>
      <vt:lpstr>Blood Flow/Perfusion ACLS/Chest Compressions</vt:lpstr>
      <vt:lpstr>How Do You Know What You Are Doing Is Actually Doing Something?</vt:lpstr>
      <vt:lpstr>End-Tidal CO2</vt:lpstr>
      <vt:lpstr>Airway Management Pearls for MS-I</vt:lpstr>
      <vt:lpstr>Airway Management for MS-I</vt:lpstr>
      <vt:lpstr>Bag Valve Mask Ventilation</vt:lpstr>
      <vt:lpstr>PowerPoint Presentation</vt:lpstr>
      <vt:lpstr>PowerPoint Presentation</vt:lpstr>
      <vt:lpstr>How Do You Know What You Are Doing Is Actually Doing Something?</vt:lpstr>
      <vt:lpstr>End-Tidal CO2</vt:lpstr>
      <vt:lpstr>Bagging Too Fast  BP Falls</vt:lpstr>
      <vt:lpstr>Laryngeal Mask Airway (LMA)</vt:lpstr>
      <vt:lpstr>PowerPoint Presentation</vt:lpstr>
      <vt:lpstr>Recognize STEMI vs NSTEMI</vt:lpstr>
      <vt:lpstr>Summary</vt:lpstr>
      <vt:lpstr>Airway Management Pearls for MS-I</vt:lpstr>
      <vt:lpstr>Blood Flow/Perfusion ACLS/Chest Compressions</vt:lpstr>
      <vt:lpstr>Questions?</vt:lpstr>
      <vt:lpstr>Cardiology Survey Data Medscape 2018</vt:lpstr>
      <vt:lpstr>PowerPoint Presentation</vt:lpstr>
      <vt:lpstr>PowerPoint Presentation</vt:lpstr>
      <vt:lpstr>Ethnicity, Diversity, Gender</vt:lpstr>
      <vt:lpstr>PowerPoint Presentation</vt:lpstr>
      <vt:lpstr>PowerPoint Presentation</vt:lpstr>
      <vt:lpstr>Patient Contact Hours</vt:lpstr>
      <vt:lpstr>Patient Contact Hours</vt:lpstr>
      <vt:lpstr>Average Annual Salaries by Specialty</vt:lpstr>
      <vt:lpstr>Compensation by Location: 2017</vt:lpstr>
      <vt:lpstr>Compensation by Gender</vt:lpstr>
      <vt:lpstr>Administrative Burden</vt:lpstr>
      <vt:lpstr>PowerPoint Presentation</vt:lpstr>
      <vt:lpstr>PowerPoint Presentation</vt:lpstr>
      <vt:lpstr>Most Rewarding Aspect</vt:lpstr>
      <vt:lpstr>Most Challenging Aspects</vt:lpstr>
      <vt:lpstr>Choose Cardiology Again?</vt:lpstr>
      <vt:lpstr>Choose Medicine Again?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Cardiology 2018</dc:title>
  <dc:creator>Lee, Norman FHCC Lovell</dc:creator>
  <cp:lastModifiedBy>Lee, Norman FHCC Lovell</cp:lastModifiedBy>
  <cp:revision>131</cp:revision>
  <dcterms:created xsi:type="dcterms:W3CDTF">2018-09-18T14:04:55Z</dcterms:created>
  <dcterms:modified xsi:type="dcterms:W3CDTF">2018-09-24T21:18:50Z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